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64" r:id="rId3"/>
    <p:sldId id="265" r:id="rId4"/>
    <p:sldId id="258" r:id="rId5"/>
    <p:sldId id="267" r:id="rId6"/>
    <p:sldId id="260" r:id="rId7"/>
    <p:sldId id="259" r:id="rId8"/>
    <p:sldId id="268" r:id="rId9"/>
    <p:sldId id="25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93"/>
    <p:restoredTop sz="88404"/>
  </p:normalViewPr>
  <p:slideViewPr>
    <p:cSldViewPr snapToGrid="0" snapToObjects="1">
      <p:cViewPr varScale="1">
        <p:scale>
          <a:sx n="98" d="100"/>
          <a:sy n="98" d="100"/>
        </p:scale>
        <p:origin x="5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8F36B-155B-2942-8604-FD6ED06F5BE6}" type="datetimeFigureOut">
              <a:rPr kumimoji="1" lang="ja-JP" altLang="en-US" smtClean="0"/>
              <a:t>2022/1/6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10C0E-5F2F-924C-BF09-82C6D37836CB}" type="slidenum">
              <a:rPr kumimoji="1" lang="ja-JP" altLang="en-US" smtClean="0"/>
              <a:t>‹#›</a:t>
            </a:fld>
            <a:endParaRPr kumimoji="1" lang="ja-JP" altLang="en-US"/>
          </a:p>
        </p:txBody>
      </p:sp>
    </p:spTree>
    <p:extLst>
      <p:ext uri="{BB962C8B-B14F-4D97-AF65-F5344CB8AC3E}">
        <p14:creationId xmlns:p14="http://schemas.microsoft.com/office/powerpoint/2010/main" val="28611398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9910C0E-5F2F-924C-BF09-82C6D37836CB}" type="slidenum">
              <a:rPr kumimoji="1" lang="ja-JP" altLang="en-US" smtClean="0"/>
              <a:t>1</a:t>
            </a:fld>
            <a:endParaRPr kumimoji="1" lang="ja-JP" altLang="en-US"/>
          </a:p>
        </p:txBody>
      </p:sp>
    </p:spTree>
    <p:extLst>
      <p:ext uri="{BB962C8B-B14F-4D97-AF65-F5344CB8AC3E}">
        <p14:creationId xmlns:p14="http://schemas.microsoft.com/office/powerpoint/2010/main" val="288965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9910C0E-5F2F-924C-BF09-82C6D37836CB}" type="slidenum">
              <a:rPr kumimoji="1" lang="ja-JP" altLang="en-US" smtClean="0"/>
              <a:t>2</a:t>
            </a:fld>
            <a:endParaRPr kumimoji="1" lang="ja-JP" altLang="en-US"/>
          </a:p>
        </p:txBody>
      </p:sp>
    </p:spTree>
    <p:extLst>
      <p:ext uri="{BB962C8B-B14F-4D97-AF65-F5344CB8AC3E}">
        <p14:creationId xmlns:p14="http://schemas.microsoft.com/office/powerpoint/2010/main" val="224614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69910C0E-5F2F-924C-BF09-82C6D37836CB}" type="slidenum">
              <a:rPr kumimoji="1" lang="ja-JP" altLang="en-US" smtClean="0"/>
              <a:t>4</a:t>
            </a:fld>
            <a:endParaRPr kumimoji="1" lang="ja-JP" altLang="en-US"/>
          </a:p>
        </p:txBody>
      </p:sp>
    </p:spTree>
    <p:extLst>
      <p:ext uri="{BB962C8B-B14F-4D97-AF65-F5344CB8AC3E}">
        <p14:creationId xmlns:p14="http://schemas.microsoft.com/office/powerpoint/2010/main" val="1046874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a:t>
            </a:r>
          </a:p>
          <a:p>
            <a:endParaRPr kumimoji="1" lang="en-US" altLang="ja-JP" dirty="0"/>
          </a:p>
          <a:p>
            <a:r>
              <a:rPr kumimoji="1" lang="ja-JP" altLang="en-US"/>
              <a:t>まぴっどくんは「姿勢推定機能」，「表情推定機能」，「音楽再生機能」，「クラウド管理機能」の４つのシステムに分けられます．</a:t>
            </a:r>
            <a:endParaRPr kumimoji="1" lang="en-US" altLang="ja-JP" dirty="0"/>
          </a:p>
          <a:p>
            <a:r>
              <a:rPr kumimoji="1" lang="en-US" altLang="ja-JP" dirty="0" err="1"/>
              <a:t>Spresense</a:t>
            </a:r>
            <a:r>
              <a:rPr kumimoji="1" lang="ja-JP" altLang="en-US"/>
              <a:t>の特徴であるハイレゾソリューションオーディオ機能を利用することでハイパーソニック・エフェクトによるストレス軽減を行います．</a:t>
            </a:r>
          </a:p>
        </p:txBody>
      </p:sp>
      <p:sp>
        <p:nvSpPr>
          <p:cNvPr id="4" name="スライド番号プレースホルダー 3"/>
          <p:cNvSpPr>
            <a:spLocks noGrp="1"/>
          </p:cNvSpPr>
          <p:nvPr>
            <p:ph type="sldNum" sz="quarter" idx="5"/>
          </p:nvPr>
        </p:nvSpPr>
        <p:spPr/>
        <p:txBody>
          <a:bodyPr/>
          <a:lstStyle/>
          <a:p>
            <a:fld id="{69910C0E-5F2F-924C-BF09-82C6D37836CB}" type="slidenum">
              <a:rPr kumimoji="1" lang="ja-JP" altLang="en-US" smtClean="0"/>
              <a:t>6</a:t>
            </a:fld>
            <a:endParaRPr kumimoji="1" lang="ja-JP" altLang="en-US"/>
          </a:p>
        </p:txBody>
      </p:sp>
    </p:spTree>
    <p:extLst>
      <p:ext uri="{BB962C8B-B14F-4D97-AF65-F5344CB8AC3E}">
        <p14:creationId xmlns:p14="http://schemas.microsoft.com/office/powerpoint/2010/main" val="2207189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左下のやつの外枠のトリミングして大きくする</a:t>
            </a:r>
            <a:endParaRPr kumimoji="1" lang="en-US" altLang="ja-JP" dirty="0"/>
          </a:p>
          <a:p>
            <a:r>
              <a:rPr kumimoji="1" lang="ja-JP" altLang="en-US"/>
              <a:t>字幕の後ろの背景を入れて見やすくする．</a:t>
            </a:r>
            <a:endParaRPr kumimoji="1" lang="en-US" altLang="ja-JP" dirty="0"/>
          </a:p>
          <a:p>
            <a:r>
              <a:rPr kumimoji="1" lang="ja-JP" altLang="en-US"/>
              <a:t>姿勢のやつをキャリブレーションの時に入れる．</a:t>
            </a:r>
          </a:p>
        </p:txBody>
      </p:sp>
      <p:sp>
        <p:nvSpPr>
          <p:cNvPr id="4" name="スライド番号プレースホルダー 3"/>
          <p:cNvSpPr>
            <a:spLocks noGrp="1"/>
          </p:cNvSpPr>
          <p:nvPr>
            <p:ph type="sldNum" sz="quarter" idx="5"/>
          </p:nvPr>
        </p:nvSpPr>
        <p:spPr/>
        <p:txBody>
          <a:bodyPr/>
          <a:lstStyle/>
          <a:p>
            <a:fld id="{69910C0E-5F2F-924C-BF09-82C6D37836CB}" type="slidenum">
              <a:rPr kumimoji="1" lang="ja-JP" altLang="en-US" smtClean="0"/>
              <a:t>7</a:t>
            </a:fld>
            <a:endParaRPr kumimoji="1" lang="ja-JP" altLang="en-US"/>
          </a:p>
        </p:txBody>
      </p:sp>
    </p:spTree>
    <p:extLst>
      <p:ext uri="{BB962C8B-B14F-4D97-AF65-F5344CB8AC3E}">
        <p14:creationId xmlns:p14="http://schemas.microsoft.com/office/powerpoint/2010/main" val="3921335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Mental and Postural Improvement Device</a:t>
            </a:r>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69910C0E-5F2F-924C-BF09-82C6D37836CB}" type="slidenum">
              <a:rPr kumimoji="1" lang="ja-JP" altLang="en-US" smtClean="0"/>
              <a:t>9</a:t>
            </a:fld>
            <a:endParaRPr kumimoji="1" lang="ja-JP" altLang="en-US"/>
          </a:p>
        </p:txBody>
      </p:sp>
    </p:spTree>
    <p:extLst>
      <p:ext uri="{BB962C8B-B14F-4D97-AF65-F5344CB8AC3E}">
        <p14:creationId xmlns:p14="http://schemas.microsoft.com/office/powerpoint/2010/main" val="1739144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2A54C80-263E-416B-A8E0-580EDEADCBDC}" type="datetimeFigureOut">
              <a:rPr lang="en-US" dirty="0"/>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61BEF0D-F0BB-DE4B-95CE-6DB70DBA9567}" type="datetimeFigureOut">
              <a:rPr lang="en-US" dirty="0"/>
              <a:pPr/>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1/6/2022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4D0C80-0071-3C4A-B00F-40C4A95B0201}"/>
              </a:ext>
            </a:extLst>
          </p:cNvPr>
          <p:cNvSpPr>
            <a:spLocks noGrp="1"/>
          </p:cNvSpPr>
          <p:nvPr>
            <p:ph type="ctrTitle"/>
          </p:nvPr>
        </p:nvSpPr>
        <p:spPr>
          <a:xfrm>
            <a:off x="368300" y="1219200"/>
            <a:ext cx="9740900" cy="2831636"/>
          </a:xfrm>
        </p:spPr>
        <p:txBody>
          <a:bodyPr/>
          <a:lstStyle/>
          <a:p>
            <a:r>
              <a:rPr kumimoji="1" lang="ja-JP" altLang="en-US" sz="4400"/>
              <a:t>正しいネックで成績ボトルネックから脱却しよう！</a:t>
            </a:r>
            <a:r>
              <a:rPr kumimoji="1" lang="ja-JP" altLang="en-US"/>
              <a:t>「まぴっどくん」</a:t>
            </a:r>
            <a:br>
              <a:rPr kumimoji="1" lang="en-US" altLang="ja-JP" dirty="0"/>
            </a:br>
            <a:r>
              <a:rPr kumimoji="1" lang="ja-JP" altLang="en-US"/>
              <a:t>毎日定時帰宅チーム</a:t>
            </a:r>
          </a:p>
        </p:txBody>
      </p:sp>
      <p:sp>
        <p:nvSpPr>
          <p:cNvPr id="5" name="字幕 4">
            <a:extLst>
              <a:ext uri="{FF2B5EF4-FFF2-40B4-BE49-F238E27FC236}">
                <a16:creationId xmlns:a16="http://schemas.microsoft.com/office/drawing/2014/main" id="{08835496-7227-474D-B447-150EFA5D5270}"/>
              </a:ext>
            </a:extLst>
          </p:cNvPr>
          <p:cNvSpPr>
            <a:spLocks noGrp="1"/>
          </p:cNvSpPr>
          <p:nvPr>
            <p:ph type="subTitle" idx="1"/>
          </p:nvPr>
        </p:nvSpPr>
        <p:spPr/>
        <p:txBody>
          <a:bodyPr/>
          <a:lstStyle/>
          <a:p>
            <a:r>
              <a:rPr lang="ja-JP" altLang="en-US" sz="2800"/>
              <a:t>横松大政　中島寛斗</a:t>
            </a:r>
            <a:endParaRPr lang="en-US" altLang="ja-JP" sz="2800" dirty="0"/>
          </a:p>
          <a:p>
            <a:r>
              <a:rPr lang="ja-JP" altLang="en-US" sz="2800"/>
              <a:t>三栖健嗣　小林和史</a:t>
            </a:r>
          </a:p>
          <a:p>
            <a:endParaRPr lang="ja-JP" altLang="en-US"/>
          </a:p>
        </p:txBody>
      </p:sp>
    </p:spTree>
    <p:extLst>
      <p:ext uri="{BB962C8B-B14F-4D97-AF65-F5344CB8AC3E}">
        <p14:creationId xmlns:p14="http://schemas.microsoft.com/office/powerpoint/2010/main" val="3252460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C96C41-54C8-044D-B1EA-F0AD63AD7492}"/>
              </a:ext>
            </a:extLst>
          </p:cNvPr>
          <p:cNvSpPr>
            <a:spLocks noGrp="1"/>
          </p:cNvSpPr>
          <p:nvPr>
            <p:ph type="title"/>
          </p:nvPr>
        </p:nvSpPr>
        <p:spPr>
          <a:xfrm>
            <a:off x="415075" y="271508"/>
            <a:ext cx="8596668" cy="1320800"/>
          </a:xfrm>
        </p:spPr>
        <p:txBody>
          <a:bodyPr>
            <a:normAutofit/>
          </a:bodyPr>
          <a:lstStyle/>
          <a:p>
            <a:r>
              <a:rPr kumimoji="1" lang="ja-JP" altLang="en-US" sz="4400"/>
              <a:t>背景</a:t>
            </a:r>
          </a:p>
        </p:txBody>
      </p:sp>
      <p:sp>
        <p:nvSpPr>
          <p:cNvPr id="4" name="コンテンツ プレースホルダー 2">
            <a:extLst>
              <a:ext uri="{FF2B5EF4-FFF2-40B4-BE49-F238E27FC236}">
                <a16:creationId xmlns:a16="http://schemas.microsoft.com/office/drawing/2014/main" id="{E013A819-64F2-CC45-9D3A-CD76388DDEA2}"/>
              </a:ext>
            </a:extLst>
          </p:cNvPr>
          <p:cNvSpPr>
            <a:spLocks noGrp="1"/>
          </p:cNvSpPr>
          <p:nvPr>
            <p:ph idx="1"/>
          </p:nvPr>
        </p:nvSpPr>
        <p:spPr>
          <a:xfrm>
            <a:off x="197432" y="953618"/>
            <a:ext cx="7381425" cy="1282959"/>
          </a:xfrm>
        </p:spPr>
        <p:txBody>
          <a:bodyPr>
            <a:normAutofit/>
          </a:bodyPr>
          <a:lstStyle/>
          <a:p>
            <a:pPr marL="0" indent="0">
              <a:buNone/>
            </a:pPr>
            <a:r>
              <a:rPr kumimoji="1" lang="ja-JP" altLang="en-US" sz="2600"/>
              <a:t>近年，</a:t>
            </a:r>
            <a:r>
              <a:rPr kumimoji="1" lang="en-US" altLang="ja-JP" sz="2600" dirty="0"/>
              <a:t>PC</a:t>
            </a:r>
            <a:r>
              <a:rPr kumimoji="1" lang="ja-JP" altLang="en-US" sz="2600"/>
              <a:t>やタブレット端末，スマートフォンの急速な普及に伴い，長時間使用における</a:t>
            </a:r>
            <a:r>
              <a:rPr kumimoji="1" lang="ja-JP" altLang="en-US" sz="2600">
                <a:solidFill>
                  <a:schemeClr val="accent1"/>
                </a:solidFill>
              </a:rPr>
              <a:t>身体的</a:t>
            </a:r>
            <a:r>
              <a:rPr kumimoji="1" lang="ja-JP" altLang="en-US" sz="2600"/>
              <a:t>あるいは</a:t>
            </a:r>
            <a:r>
              <a:rPr kumimoji="1" lang="ja-JP" altLang="en-US" sz="2600">
                <a:solidFill>
                  <a:schemeClr val="accent1"/>
                </a:solidFill>
              </a:rPr>
              <a:t>精神的</a:t>
            </a:r>
            <a:r>
              <a:rPr kumimoji="1" lang="ja-JP" altLang="en-US" sz="2600"/>
              <a:t>な疲労が問題視されている</a:t>
            </a:r>
          </a:p>
        </p:txBody>
      </p:sp>
      <p:pic>
        <p:nvPicPr>
          <p:cNvPr id="5" name="図 4">
            <a:extLst>
              <a:ext uri="{FF2B5EF4-FFF2-40B4-BE49-F238E27FC236}">
                <a16:creationId xmlns:a16="http://schemas.microsoft.com/office/drawing/2014/main" id="{1E0E8FB0-BEA1-004B-9885-1A0F89DFF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459" y="2234907"/>
            <a:ext cx="1750406" cy="1750406"/>
          </a:xfrm>
          <a:prstGeom prst="rect">
            <a:avLst/>
          </a:prstGeom>
        </p:spPr>
      </p:pic>
      <p:sp>
        <p:nvSpPr>
          <p:cNvPr id="6" name="テキスト ボックス 5">
            <a:extLst>
              <a:ext uri="{FF2B5EF4-FFF2-40B4-BE49-F238E27FC236}">
                <a16:creationId xmlns:a16="http://schemas.microsoft.com/office/drawing/2014/main" id="{2AE4BEFC-5C2F-6147-8B1B-3F6D14369FB8}"/>
              </a:ext>
            </a:extLst>
          </p:cNvPr>
          <p:cNvSpPr txBox="1"/>
          <p:nvPr/>
        </p:nvSpPr>
        <p:spPr>
          <a:xfrm>
            <a:off x="0" y="2215228"/>
            <a:ext cx="1575830" cy="707886"/>
          </a:xfrm>
          <a:prstGeom prst="rect">
            <a:avLst/>
          </a:prstGeom>
          <a:noFill/>
        </p:spPr>
        <p:txBody>
          <a:bodyPr wrap="square" rtlCol="0">
            <a:spAutoFit/>
          </a:bodyPr>
          <a:lstStyle/>
          <a:p>
            <a:pPr algn="ctr"/>
            <a:r>
              <a:rPr lang="ja-JP" altLang="en-US" sz="2000"/>
              <a:t>目の疲れ・痛み</a:t>
            </a:r>
            <a:endParaRPr kumimoji="1" lang="ja-JP" altLang="en-US" sz="2000"/>
          </a:p>
        </p:txBody>
      </p:sp>
      <p:pic>
        <p:nvPicPr>
          <p:cNvPr id="7" name="図 6">
            <a:extLst>
              <a:ext uri="{FF2B5EF4-FFF2-40B4-BE49-F238E27FC236}">
                <a16:creationId xmlns:a16="http://schemas.microsoft.com/office/drawing/2014/main" id="{7510DC65-2BF0-A74F-83A6-3A3639522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711" y="2239511"/>
            <a:ext cx="1543258" cy="1750407"/>
          </a:xfrm>
          <a:prstGeom prst="rect">
            <a:avLst/>
          </a:prstGeom>
        </p:spPr>
      </p:pic>
      <p:sp>
        <p:nvSpPr>
          <p:cNvPr id="8" name="テキスト ボックス 7">
            <a:extLst>
              <a:ext uri="{FF2B5EF4-FFF2-40B4-BE49-F238E27FC236}">
                <a16:creationId xmlns:a16="http://schemas.microsoft.com/office/drawing/2014/main" id="{88EBB269-7CDF-0646-A618-0FC0AA8B7548}"/>
              </a:ext>
            </a:extLst>
          </p:cNvPr>
          <p:cNvSpPr txBox="1"/>
          <p:nvPr/>
        </p:nvSpPr>
        <p:spPr>
          <a:xfrm>
            <a:off x="2157029" y="2215228"/>
            <a:ext cx="1750406" cy="707886"/>
          </a:xfrm>
          <a:prstGeom prst="rect">
            <a:avLst/>
          </a:prstGeom>
          <a:noFill/>
        </p:spPr>
        <p:txBody>
          <a:bodyPr wrap="square" rtlCol="0">
            <a:spAutoFit/>
          </a:bodyPr>
          <a:lstStyle/>
          <a:p>
            <a:pPr algn="ctr"/>
            <a:r>
              <a:rPr kumimoji="1" lang="ja-JP" altLang="en-US" sz="2000"/>
              <a:t>首，肩のこり・痛み</a:t>
            </a:r>
          </a:p>
        </p:txBody>
      </p:sp>
      <p:pic>
        <p:nvPicPr>
          <p:cNvPr id="9" name="図 8">
            <a:extLst>
              <a:ext uri="{FF2B5EF4-FFF2-40B4-BE49-F238E27FC236}">
                <a16:creationId xmlns:a16="http://schemas.microsoft.com/office/drawing/2014/main" id="{C8AD0354-D505-A34E-9CF5-5B4180244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8700" y="2288753"/>
            <a:ext cx="1717037" cy="1717037"/>
          </a:xfrm>
          <a:prstGeom prst="rect">
            <a:avLst/>
          </a:prstGeom>
        </p:spPr>
      </p:pic>
      <p:sp>
        <p:nvSpPr>
          <p:cNvPr id="10" name="テキスト ボックス 9">
            <a:extLst>
              <a:ext uri="{FF2B5EF4-FFF2-40B4-BE49-F238E27FC236}">
                <a16:creationId xmlns:a16="http://schemas.microsoft.com/office/drawing/2014/main" id="{91C0B955-DEFB-3943-A6AE-3E2B51ECB2A7}"/>
              </a:ext>
            </a:extLst>
          </p:cNvPr>
          <p:cNvSpPr txBox="1"/>
          <p:nvPr/>
        </p:nvSpPr>
        <p:spPr>
          <a:xfrm>
            <a:off x="4990565" y="2250172"/>
            <a:ext cx="1218221" cy="707886"/>
          </a:xfrm>
          <a:prstGeom prst="rect">
            <a:avLst/>
          </a:prstGeom>
          <a:noFill/>
        </p:spPr>
        <p:txBody>
          <a:bodyPr wrap="square" rtlCol="0">
            <a:spAutoFit/>
          </a:bodyPr>
          <a:lstStyle/>
          <a:p>
            <a:pPr algn="ctr"/>
            <a:r>
              <a:rPr kumimoji="1" lang="ja-JP" altLang="en-US" sz="2000"/>
              <a:t>精神的</a:t>
            </a:r>
            <a:endParaRPr kumimoji="1" lang="en-US" altLang="ja-JP" sz="2000" dirty="0"/>
          </a:p>
          <a:p>
            <a:pPr algn="ctr"/>
            <a:r>
              <a:rPr kumimoji="1" lang="ja-JP" altLang="en-US" sz="2000"/>
              <a:t>ストレス</a:t>
            </a:r>
          </a:p>
        </p:txBody>
      </p:sp>
      <p:pic>
        <p:nvPicPr>
          <p:cNvPr id="11" name="図 10">
            <a:extLst>
              <a:ext uri="{FF2B5EF4-FFF2-40B4-BE49-F238E27FC236}">
                <a16:creationId xmlns:a16="http://schemas.microsoft.com/office/drawing/2014/main" id="{01921038-7066-454F-9B01-FD1145115F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1640" y="551840"/>
            <a:ext cx="4534744" cy="2634241"/>
          </a:xfrm>
          <a:prstGeom prst="rect">
            <a:avLst/>
          </a:prstGeom>
        </p:spPr>
      </p:pic>
      <p:sp>
        <p:nvSpPr>
          <p:cNvPr id="12" name="角丸四角形 11">
            <a:extLst>
              <a:ext uri="{FF2B5EF4-FFF2-40B4-BE49-F238E27FC236}">
                <a16:creationId xmlns:a16="http://schemas.microsoft.com/office/drawing/2014/main" id="{234392C6-2C69-094F-B307-BB8DDE416E1D}"/>
              </a:ext>
            </a:extLst>
          </p:cNvPr>
          <p:cNvSpPr/>
          <p:nvPr/>
        </p:nvSpPr>
        <p:spPr>
          <a:xfrm>
            <a:off x="93702" y="4282443"/>
            <a:ext cx="11920843" cy="11674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角丸四角形 12">
            <a:extLst>
              <a:ext uri="{FF2B5EF4-FFF2-40B4-BE49-F238E27FC236}">
                <a16:creationId xmlns:a16="http://schemas.microsoft.com/office/drawing/2014/main" id="{404D8042-C572-BA45-8D96-6B959F71AE94}"/>
              </a:ext>
            </a:extLst>
          </p:cNvPr>
          <p:cNvSpPr/>
          <p:nvPr/>
        </p:nvSpPr>
        <p:spPr>
          <a:xfrm>
            <a:off x="223631" y="4031941"/>
            <a:ext cx="6227166" cy="54835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2400" dirty="0"/>
              <a:t>VDT(</a:t>
            </a:r>
            <a:r>
              <a:rPr lang="en" altLang="ja-JP" sz="2400" dirty="0">
                <a:solidFill>
                  <a:schemeClr val="tx1"/>
                </a:solidFill>
              </a:rPr>
              <a:t>Visual Display Terminals</a:t>
            </a:r>
            <a:r>
              <a:rPr kumimoji="1" lang="en-US" altLang="ja-JP" sz="2400" dirty="0"/>
              <a:t>)</a:t>
            </a:r>
            <a:r>
              <a:rPr kumimoji="1" lang="ja-JP" altLang="en-US" sz="2400"/>
              <a:t>ガイドライン</a:t>
            </a:r>
          </a:p>
        </p:txBody>
      </p:sp>
      <p:sp>
        <p:nvSpPr>
          <p:cNvPr id="14" name="コンテンツ プレースホルダー 2">
            <a:extLst>
              <a:ext uri="{FF2B5EF4-FFF2-40B4-BE49-F238E27FC236}">
                <a16:creationId xmlns:a16="http://schemas.microsoft.com/office/drawing/2014/main" id="{2F3CE88B-E5EE-5A4D-995E-9F41A6AF52E7}"/>
              </a:ext>
            </a:extLst>
          </p:cNvPr>
          <p:cNvSpPr txBox="1">
            <a:spLocks/>
          </p:cNvSpPr>
          <p:nvPr/>
        </p:nvSpPr>
        <p:spPr>
          <a:xfrm>
            <a:off x="223632" y="4580301"/>
            <a:ext cx="11663568" cy="96525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VDT</a:t>
            </a:r>
            <a:r>
              <a:rPr lang="ja-JP" altLang="en-US" sz="2400"/>
              <a:t>作業に従事する者の心身の負担を軽減するために，作業環境管理，作業管理，健康管理について事業者や作業者が講ずべき措置等について示したガイドライン</a:t>
            </a:r>
            <a:r>
              <a:rPr lang="en-US" altLang="ja-JP" sz="2400" dirty="0"/>
              <a:t>[1]</a:t>
            </a:r>
            <a:endParaRPr lang="ja-JP" altLang="en-US" sz="2400"/>
          </a:p>
        </p:txBody>
      </p:sp>
      <p:sp>
        <p:nvSpPr>
          <p:cNvPr id="15" name="右矢印 14">
            <a:extLst>
              <a:ext uri="{FF2B5EF4-FFF2-40B4-BE49-F238E27FC236}">
                <a16:creationId xmlns:a16="http://schemas.microsoft.com/office/drawing/2014/main" id="{79C4BE3D-49EA-7542-A1AC-F6E24B31256B}"/>
              </a:ext>
            </a:extLst>
          </p:cNvPr>
          <p:cNvSpPr/>
          <p:nvPr/>
        </p:nvSpPr>
        <p:spPr>
          <a:xfrm>
            <a:off x="152815" y="5747745"/>
            <a:ext cx="524520" cy="530771"/>
          </a:xfrm>
          <a:prstGeom prst="rightArrow">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F8012231-C4A5-0D4D-BE17-3DF2B7461EFA}"/>
              </a:ext>
            </a:extLst>
          </p:cNvPr>
          <p:cNvSpPr/>
          <p:nvPr/>
        </p:nvSpPr>
        <p:spPr>
          <a:xfrm>
            <a:off x="690702" y="5700390"/>
            <a:ext cx="11375682" cy="60577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350"/>
              <a:t>作業環境改善を中心とした措置が多く，</a:t>
            </a:r>
            <a:r>
              <a:rPr kumimoji="1" lang="ja-JP" altLang="en-US" sz="2350">
                <a:solidFill>
                  <a:srgbClr val="FF0000"/>
                </a:solidFill>
              </a:rPr>
              <a:t>作業管理</a:t>
            </a:r>
            <a:r>
              <a:rPr kumimoji="1" lang="ja-JP" altLang="en-US" sz="2350"/>
              <a:t>や</a:t>
            </a:r>
            <a:r>
              <a:rPr kumimoji="1" lang="ja-JP" altLang="en-US" sz="2350">
                <a:solidFill>
                  <a:srgbClr val="FF0000"/>
                </a:solidFill>
              </a:rPr>
              <a:t>健康管理</a:t>
            </a:r>
            <a:r>
              <a:rPr kumimoji="1" lang="ja-JP" altLang="en-US" sz="2350"/>
              <a:t>の部分が不足している</a:t>
            </a:r>
          </a:p>
        </p:txBody>
      </p:sp>
      <p:sp>
        <p:nvSpPr>
          <p:cNvPr id="17" name="正方形/長方形 16">
            <a:extLst>
              <a:ext uri="{FF2B5EF4-FFF2-40B4-BE49-F238E27FC236}">
                <a16:creationId xmlns:a16="http://schemas.microsoft.com/office/drawing/2014/main" id="{B3E83CEE-9167-7448-A800-257502E3FBB6}"/>
              </a:ext>
            </a:extLst>
          </p:cNvPr>
          <p:cNvSpPr/>
          <p:nvPr/>
        </p:nvSpPr>
        <p:spPr>
          <a:xfrm>
            <a:off x="6721520" y="4028141"/>
            <a:ext cx="5732961" cy="307777"/>
          </a:xfrm>
          <a:prstGeom prst="rect">
            <a:avLst/>
          </a:prstGeom>
        </p:spPr>
        <p:txBody>
          <a:bodyPr wrap="square">
            <a:spAutoFit/>
          </a:bodyPr>
          <a:lstStyle/>
          <a:p>
            <a:pPr algn="ctr"/>
            <a:r>
              <a:rPr lang="en-US" altLang="ja-JP" sz="1400" dirty="0"/>
              <a:t>(</a:t>
            </a:r>
            <a:r>
              <a:rPr lang="ja-JP" altLang="en-US" sz="1400"/>
              <a:t>出典</a:t>
            </a:r>
            <a:r>
              <a:rPr lang="en-US" altLang="ja-JP" sz="1400" dirty="0"/>
              <a:t>)</a:t>
            </a:r>
            <a:r>
              <a:rPr lang="ja-JP" altLang="en-US" sz="1400"/>
              <a:t>厚生労働省「平成</a:t>
            </a:r>
            <a:r>
              <a:rPr lang="en-US" altLang="ja-JP" sz="1400" dirty="0"/>
              <a:t>20</a:t>
            </a:r>
            <a:r>
              <a:rPr lang="ja-JP" altLang="en-US" sz="1400"/>
              <a:t>年技術革新と労働に関する実態調査」</a:t>
            </a:r>
          </a:p>
        </p:txBody>
      </p:sp>
      <p:sp>
        <p:nvSpPr>
          <p:cNvPr id="18" name="正方形/長方形 17">
            <a:extLst>
              <a:ext uri="{FF2B5EF4-FFF2-40B4-BE49-F238E27FC236}">
                <a16:creationId xmlns:a16="http://schemas.microsoft.com/office/drawing/2014/main" id="{8B807C2B-E574-944B-BEB8-80EC0754CF33}"/>
              </a:ext>
            </a:extLst>
          </p:cNvPr>
          <p:cNvSpPr/>
          <p:nvPr/>
        </p:nvSpPr>
        <p:spPr>
          <a:xfrm>
            <a:off x="7773126" y="3437703"/>
            <a:ext cx="4241419" cy="584775"/>
          </a:xfrm>
          <a:prstGeom prst="rect">
            <a:avLst/>
          </a:prstGeom>
        </p:spPr>
        <p:txBody>
          <a:bodyPr wrap="square">
            <a:spAutoFit/>
          </a:bodyPr>
          <a:lstStyle/>
          <a:p>
            <a:pPr algn="ctr"/>
            <a:r>
              <a:rPr lang="en-US" altLang="ja-JP" sz="1600" dirty="0"/>
              <a:t>VDT</a:t>
            </a:r>
            <a:r>
              <a:rPr lang="ja-JP" altLang="en-US" sz="1600"/>
              <a:t>作業における身体的な疲労や症状がある</a:t>
            </a:r>
            <a:endParaRPr lang="en-US" altLang="ja-JP" sz="1600" dirty="0"/>
          </a:p>
          <a:p>
            <a:pPr algn="ctr"/>
            <a:r>
              <a:rPr lang="ja-JP" altLang="en-US" sz="1600"/>
              <a:t>労働者及び内容別労働者割合</a:t>
            </a:r>
            <a:endParaRPr lang="en-US" altLang="ja-JP" sz="1600" dirty="0"/>
          </a:p>
        </p:txBody>
      </p:sp>
      <p:sp>
        <p:nvSpPr>
          <p:cNvPr id="19" name="テキスト ボックス 18">
            <a:extLst>
              <a:ext uri="{FF2B5EF4-FFF2-40B4-BE49-F238E27FC236}">
                <a16:creationId xmlns:a16="http://schemas.microsoft.com/office/drawing/2014/main" id="{E23548A3-66B8-5C4E-AE82-61C21C1688BF}"/>
              </a:ext>
            </a:extLst>
          </p:cNvPr>
          <p:cNvSpPr txBox="1"/>
          <p:nvPr/>
        </p:nvSpPr>
        <p:spPr>
          <a:xfrm>
            <a:off x="2529866" y="6401826"/>
            <a:ext cx="6697667" cy="369332"/>
          </a:xfrm>
          <a:prstGeom prst="rect">
            <a:avLst/>
          </a:prstGeom>
          <a:noFill/>
        </p:spPr>
        <p:txBody>
          <a:bodyPr wrap="none" rtlCol="0">
            <a:spAutoFit/>
          </a:bodyPr>
          <a:lstStyle/>
          <a:p>
            <a:r>
              <a:rPr kumimoji="1" lang="en-US" altLang="ja-JP" dirty="0"/>
              <a:t>[1]VDT</a:t>
            </a:r>
            <a:r>
              <a:rPr kumimoji="1" lang="ja-JP" altLang="en-US"/>
              <a:t>ガイドライン：</a:t>
            </a:r>
            <a:r>
              <a:rPr lang="en" altLang="ja-JP" dirty="0"/>
              <a:t>https://</a:t>
            </a:r>
            <a:r>
              <a:rPr lang="en" altLang="ja-JP" dirty="0" err="1"/>
              <a:t>www.mhlw.go.jp</a:t>
            </a:r>
            <a:r>
              <a:rPr lang="en" altLang="ja-JP" dirty="0"/>
              <a:t>/content/000539604.pdf</a:t>
            </a:r>
            <a:endParaRPr kumimoji="1" lang="ja-JP" altLang="en-US"/>
          </a:p>
        </p:txBody>
      </p:sp>
    </p:spTree>
    <p:extLst>
      <p:ext uri="{BB962C8B-B14F-4D97-AF65-F5344CB8AC3E}">
        <p14:creationId xmlns:p14="http://schemas.microsoft.com/office/powerpoint/2010/main" val="150090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animBg="1"/>
      <p:bldP spid="16" grpId="0" animBg="1"/>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AEF37D-22F6-6E46-8C91-29336196D6D4}"/>
              </a:ext>
            </a:extLst>
          </p:cNvPr>
          <p:cNvSpPr>
            <a:spLocks noGrp="1"/>
          </p:cNvSpPr>
          <p:nvPr>
            <p:ph type="title"/>
          </p:nvPr>
        </p:nvSpPr>
        <p:spPr>
          <a:xfrm>
            <a:off x="307644" y="310524"/>
            <a:ext cx="8596668" cy="1320800"/>
          </a:xfrm>
        </p:spPr>
        <p:txBody>
          <a:bodyPr>
            <a:normAutofit/>
          </a:bodyPr>
          <a:lstStyle/>
          <a:p>
            <a:r>
              <a:rPr kumimoji="1" lang="ja-JP" altLang="en-US" sz="4400"/>
              <a:t>目標</a:t>
            </a:r>
          </a:p>
        </p:txBody>
      </p:sp>
      <p:sp>
        <p:nvSpPr>
          <p:cNvPr id="4" name="角丸四角形 3">
            <a:extLst>
              <a:ext uri="{FF2B5EF4-FFF2-40B4-BE49-F238E27FC236}">
                <a16:creationId xmlns:a16="http://schemas.microsoft.com/office/drawing/2014/main" id="{CF9B10E3-4B54-8947-8789-76E309BB8186}"/>
              </a:ext>
            </a:extLst>
          </p:cNvPr>
          <p:cNvSpPr/>
          <p:nvPr/>
        </p:nvSpPr>
        <p:spPr>
          <a:xfrm>
            <a:off x="191344" y="1197144"/>
            <a:ext cx="11809312"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dirty="0"/>
              <a:t>VDT</a:t>
            </a:r>
            <a:r>
              <a:rPr kumimoji="1" lang="ja-JP" altLang="en-US" sz="2800"/>
              <a:t>作業者に対し身体的，精神的な負荷を軽減や防止する</a:t>
            </a:r>
            <a:r>
              <a:rPr kumimoji="1" lang="ja-JP" altLang="en-US" sz="2800">
                <a:solidFill>
                  <a:srgbClr val="FF0000"/>
                </a:solidFill>
              </a:rPr>
              <a:t>作業管理</a:t>
            </a:r>
            <a:r>
              <a:rPr kumimoji="1" lang="ja-JP" altLang="en-US" sz="2800"/>
              <a:t>と</a:t>
            </a:r>
            <a:endParaRPr kumimoji="1" lang="en-US" altLang="ja-JP" sz="2800" dirty="0"/>
          </a:p>
          <a:p>
            <a:pPr algn="ctr"/>
            <a:r>
              <a:rPr kumimoji="1" lang="ja-JP" altLang="en-US" sz="2800"/>
              <a:t>心身の健康状態を調べ改善する</a:t>
            </a:r>
            <a:r>
              <a:rPr kumimoji="1" lang="ja-JP" altLang="en-US" sz="2800">
                <a:solidFill>
                  <a:srgbClr val="FF0000"/>
                </a:solidFill>
              </a:rPr>
              <a:t>健康管理</a:t>
            </a:r>
            <a:r>
              <a:rPr kumimoji="1" lang="ja-JP" altLang="en-US" sz="2800"/>
              <a:t>を行うデバイスの開発</a:t>
            </a:r>
          </a:p>
        </p:txBody>
      </p:sp>
      <p:sp>
        <p:nvSpPr>
          <p:cNvPr id="5" name="正方形/長方形 4">
            <a:extLst>
              <a:ext uri="{FF2B5EF4-FFF2-40B4-BE49-F238E27FC236}">
                <a16:creationId xmlns:a16="http://schemas.microsoft.com/office/drawing/2014/main" id="{000CE117-77B9-C44F-89D6-2129EAF012BA}"/>
              </a:ext>
            </a:extLst>
          </p:cNvPr>
          <p:cNvSpPr/>
          <p:nvPr/>
        </p:nvSpPr>
        <p:spPr>
          <a:xfrm>
            <a:off x="609736" y="2556690"/>
            <a:ext cx="3419708" cy="41044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B9E04CDD-37E5-0640-97E2-356EB27A2CE4}"/>
              </a:ext>
            </a:extLst>
          </p:cNvPr>
          <p:cNvSpPr/>
          <p:nvPr/>
        </p:nvSpPr>
        <p:spPr>
          <a:xfrm>
            <a:off x="4317228" y="2556690"/>
            <a:ext cx="3419707" cy="410445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2FF741E-8706-B84E-9413-77E1E2A64C2E}"/>
              </a:ext>
            </a:extLst>
          </p:cNvPr>
          <p:cNvSpPr/>
          <p:nvPr/>
        </p:nvSpPr>
        <p:spPr>
          <a:xfrm>
            <a:off x="8024718" y="2556690"/>
            <a:ext cx="3419707" cy="410445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21DB2452-1A87-8A47-A2BF-52B785BC17ED}"/>
              </a:ext>
            </a:extLst>
          </p:cNvPr>
          <p:cNvSpPr/>
          <p:nvPr/>
        </p:nvSpPr>
        <p:spPr>
          <a:xfrm>
            <a:off x="771418" y="6013073"/>
            <a:ext cx="3096344" cy="507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400"/>
              <a:t>身体面の作業管理</a:t>
            </a:r>
          </a:p>
        </p:txBody>
      </p:sp>
      <p:sp>
        <p:nvSpPr>
          <p:cNvPr id="9" name="角丸四角形 8">
            <a:extLst>
              <a:ext uri="{FF2B5EF4-FFF2-40B4-BE49-F238E27FC236}">
                <a16:creationId xmlns:a16="http://schemas.microsoft.com/office/drawing/2014/main" id="{E613B57E-A3BF-5345-B3BA-E3B4BDD7CD0C}"/>
              </a:ext>
            </a:extLst>
          </p:cNvPr>
          <p:cNvSpPr/>
          <p:nvPr/>
        </p:nvSpPr>
        <p:spPr>
          <a:xfrm>
            <a:off x="4478909" y="6013072"/>
            <a:ext cx="3096344" cy="50405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sz="2400"/>
              <a:t>精神面の作業管理</a:t>
            </a:r>
          </a:p>
        </p:txBody>
      </p:sp>
      <p:sp>
        <p:nvSpPr>
          <p:cNvPr id="10" name="角丸四角形 9">
            <a:extLst>
              <a:ext uri="{FF2B5EF4-FFF2-40B4-BE49-F238E27FC236}">
                <a16:creationId xmlns:a16="http://schemas.microsoft.com/office/drawing/2014/main" id="{1B5C3900-9D14-4B47-B1EF-49305AF18402}"/>
              </a:ext>
            </a:extLst>
          </p:cNvPr>
          <p:cNvSpPr/>
          <p:nvPr/>
        </p:nvSpPr>
        <p:spPr>
          <a:xfrm>
            <a:off x="8186399" y="6013072"/>
            <a:ext cx="3096344" cy="50405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400"/>
              <a:t>心身の健康管理</a:t>
            </a:r>
          </a:p>
        </p:txBody>
      </p:sp>
      <p:sp>
        <p:nvSpPr>
          <p:cNvPr id="11" name="コンテンツ プレースホルダー 2">
            <a:extLst>
              <a:ext uri="{FF2B5EF4-FFF2-40B4-BE49-F238E27FC236}">
                <a16:creationId xmlns:a16="http://schemas.microsoft.com/office/drawing/2014/main" id="{F9A2EED5-60EA-8045-9F4D-A467906C8250}"/>
              </a:ext>
            </a:extLst>
          </p:cNvPr>
          <p:cNvSpPr>
            <a:spLocks noGrp="1"/>
          </p:cNvSpPr>
          <p:nvPr>
            <p:ph idx="1"/>
          </p:nvPr>
        </p:nvSpPr>
        <p:spPr>
          <a:xfrm>
            <a:off x="609736" y="2564670"/>
            <a:ext cx="3419708" cy="3384468"/>
          </a:xfrm>
        </p:spPr>
        <p:txBody>
          <a:bodyPr>
            <a:normAutofit/>
          </a:bodyPr>
          <a:lstStyle/>
          <a:p>
            <a:pPr marL="0" indent="0">
              <a:buNone/>
            </a:pPr>
            <a:r>
              <a:rPr lang="ja-JP" altLang="en-US" sz="2400"/>
              <a:t>肩・腰・首のこりや痛み，ストレートネック等の防止のため，</a:t>
            </a:r>
            <a:r>
              <a:rPr lang="en-US" altLang="ja-JP" sz="2400" dirty="0"/>
              <a:t>VDT</a:t>
            </a:r>
            <a:r>
              <a:rPr lang="ja-JP" altLang="en-US" sz="2400"/>
              <a:t>ガイドラインにて推奨されている作業姿勢を維持する</a:t>
            </a:r>
            <a:endParaRPr kumimoji="1" lang="ja-JP" altLang="en-US" sz="2400"/>
          </a:p>
        </p:txBody>
      </p:sp>
      <p:sp>
        <p:nvSpPr>
          <p:cNvPr id="12" name="テキスト ボックス 11">
            <a:extLst>
              <a:ext uri="{FF2B5EF4-FFF2-40B4-BE49-F238E27FC236}">
                <a16:creationId xmlns:a16="http://schemas.microsoft.com/office/drawing/2014/main" id="{70A60D34-B8E7-B241-9882-E3E810DE2AFC}"/>
              </a:ext>
            </a:extLst>
          </p:cNvPr>
          <p:cNvSpPr txBox="1"/>
          <p:nvPr/>
        </p:nvSpPr>
        <p:spPr>
          <a:xfrm>
            <a:off x="4317227" y="2556690"/>
            <a:ext cx="3419707" cy="1938992"/>
          </a:xfrm>
          <a:prstGeom prst="rect">
            <a:avLst/>
          </a:prstGeom>
          <a:noFill/>
        </p:spPr>
        <p:txBody>
          <a:bodyPr wrap="square" rtlCol="0">
            <a:spAutoFit/>
          </a:bodyPr>
          <a:lstStyle/>
          <a:p>
            <a:r>
              <a:rPr lang="ja-JP" altLang="en-US" sz="2400"/>
              <a:t>長時間による</a:t>
            </a:r>
            <a:r>
              <a:rPr lang="en-US" altLang="ja-JP" sz="2400" dirty="0"/>
              <a:t>VDT</a:t>
            </a:r>
            <a:r>
              <a:rPr lang="ja-JP" altLang="en-US" sz="2400"/>
              <a:t>作業や眼精疲労などからの精神的ストレス軽減のため，作業者の感情に合わせた音楽を再生する</a:t>
            </a:r>
            <a:endParaRPr kumimoji="1" lang="ja-JP" altLang="en-US" sz="2400"/>
          </a:p>
        </p:txBody>
      </p:sp>
      <p:sp>
        <p:nvSpPr>
          <p:cNvPr id="13" name="テキスト ボックス 12">
            <a:extLst>
              <a:ext uri="{FF2B5EF4-FFF2-40B4-BE49-F238E27FC236}">
                <a16:creationId xmlns:a16="http://schemas.microsoft.com/office/drawing/2014/main" id="{BC76322B-7445-9443-9D2F-3C6917397F67}"/>
              </a:ext>
            </a:extLst>
          </p:cNvPr>
          <p:cNvSpPr txBox="1"/>
          <p:nvPr/>
        </p:nvSpPr>
        <p:spPr>
          <a:xfrm>
            <a:off x="8024716" y="2564670"/>
            <a:ext cx="3419707" cy="1938992"/>
          </a:xfrm>
          <a:prstGeom prst="rect">
            <a:avLst/>
          </a:prstGeom>
          <a:noFill/>
        </p:spPr>
        <p:txBody>
          <a:bodyPr wrap="square" rtlCol="0">
            <a:spAutoFit/>
          </a:bodyPr>
          <a:lstStyle/>
          <a:p>
            <a:r>
              <a:rPr lang="ja-JP" altLang="en-US" sz="2400"/>
              <a:t>作業者の感情や，姿勢データとして数値化してクラウド等で管理し，健康状態の可視化や評価を行う</a:t>
            </a:r>
            <a:endParaRPr kumimoji="1" lang="ja-JP" altLang="en-US" sz="2400"/>
          </a:p>
        </p:txBody>
      </p:sp>
      <p:pic>
        <p:nvPicPr>
          <p:cNvPr id="14" name="図 13">
            <a:extLst>
              <a:ext uri="{FF2B5EF4-FFF2-40B4-BE49-F238E27FC236}">
                <a16:creationId xmlns:a16="http://schemas.microsoft.com/office/drawing/2014/main" id="{49874191-8094-C344-9EA5-B949D1790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8774" y="4232593"/>
            <a:ext cx="2448272" cy="1979186"/>
          </a:xfrm>
          <a:prstGeom prst="rect">
            <a:avLst/>
          </a:prstGeom>
        </p:spPr>
      </p:pic>
      <p:pic>
        <p:nvPicPr>
          <p:cNvPr id="15" name="図 14">
            <a:extLst>
              <a:ext uri="{FF2B5EF4-FFF2-40B4-BE49-F238E27FC236}">
                <a16:creationId xmlns:a16="http://schemas.microsoft.com/office/drawing/2014/main" id="{3375E818-CBA2-9249-BA9A-D03945C6B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814" y="4596144"/>
            <a:ext cx="1008112" cy="791587"/>
          </a:xfrm>
          <a:prstGeom prst="rect">
            <a:avLst/>
          </a:prstGeom>
        </p:spPr>
      </p:pic>
      <p:pic>
        <p:nvPicPr>
          <p:cNvPr id="16" name="図 15">
            <a:extLst>
              <a:ext uri="{FF2B5EF4-FFF2-40B4-BE49-F238E27FC236}">
                <a16:creationId xmlns:a16="http://schemas.microsoft.com/office/drawing/2014/main" id="{7D21B3CC-D436-D640-AA73-0295233DA8A8}"/>
              </a:ext>
            </a:extLst>
          </p:cNvPr>
          <p:cNvPicPr>
            <a:picLocks noChangeAspect="1"/>
          </p:cNvPicPr>
          <p:nvPr/>
        </p:nvPicPr>
        <p:blipFill rotWithShape="1">
          <a:blip r:embed="rId4"/>
          <a:srcRect l="19460" r="18723" b="57351"/>
          <a:stretch/>
        </p:blipFill>
        <p:spPr>
          <a:xfrm>
            <a:off x="4406644" y="4856858"/>
            <a:ext cx="1261845" cy="1107996"/>
          </a:xfrm>
          <a:prstGeom prst="rect">
            <a:avLst/>
          </a:prstGeom>
        </p:spPr>
      </p:pic>
      <p:sp>
        <p:nvSpPr>
          <p:cNvPr id="17" name="下矢印 16">
            <a:extLst>
              <a:ext uri="{FF2B5EF4-FFF2-40B4-BE49-F238E27FC236}">
                <a16:creationId xmlns:a16="http://schemas.microsoft.com/office/drawing/2014/main" id="{6B0CFEF2-1D18-F847-9F92-04750C0F7740}"/>
              </a:ext>
            </a:extLst>
          </p:cNvPr>
          <p:cNvSpPr/>
          <p:nvPr/>
        </p:nvSpPr>
        <p:spPr>
          <a:xfrm rot="16200000">
            <a:off x="5635917" y="5211165"/>
            <a:ext cx="654231" cy="639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0C588D3E-A420-4E48-9943-06DE06833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2027" y="4473442"/>
            <a:ext cx="1302009" cy="768774"/>
          </a:xfrm>
          <a:prstGeom prst="rect">
            <a:avLst/>
          </a:prstGeom>
        </p:spPr>
      </p:pic>
      <p:pic>
        <p:nvPicPr>
          <p:cNvPr id="19" name="図 18">
            <a:extLst>
              <a:ext uri="{FF2B5EF4-FFF2-40B4-BE49-F238E27FC236}">
                <a16:creationId xmlns:a16="http://schemas.microsoft.com/office/drawing/2014/main" id="{D40E84DB-5B4E-D646-834F-CCFFA6B1DF23}"/>
              </a:ext>
            </a:extLst>
          </p:cNvPr>
          <p:cNvPicPr>
            <a:picLocks noChangeAspect="1"/>
          </p:cNvPicPr>
          <p:nvPr/>
        </p:nvPicPr>
        <p:blipFill rotWithShape="1">
          <a:blip r:embed="rId6">
            <a:extLst>
              <a:ext uri="{28A0092B-C50C-407E-A947-70E740481C1C}">
                <a14:useLocalDpi xmlns:a14="http://schemas.microsoft.com/office/drawing/2010/main" val="0"/>
              </a:ext>
            </a:extLst>
          </a:blip>
          <a:srcRect b="28193"/>
          <a:stretch/>
        </p:blipFill>
        <p:spPr>
          <a:xfrm>
            <a:off x="6584472" y="4879094"/>
            <a:ext cx="1139454" cy="1107996"/>
          </a:xfrm>
          <a:prstGeom prst="rect">
            <a:avLst/>
          </a:prstGeom>
        </p:spPr>
      </p:pic>
      <p:pic>
        <p:nvPicPr>
          <p:cNvPr id="20" name="図 19">
            <a:extLst>
              <a:ext uri="{FF2B5EF4-FFF2-40B4-BE49-F238E27FC236}">
                <a16:creationId xmlns:a16="http://schemas.microsoft.com/office/drawing/2014/main" id="{A7401898-843F-7245-8DA7-216A6BFB0F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7203" y="4344489"/>
            <a:ext cx="1889321" cy="1755394"/>
          </a:xfrm>
          <a:prstGeom prst="rect">
            <a:avLst/>
          </a:prstGeom>
        </p:spPr>
      </p:pic>
      <p:cxnSp>
        <p:nvCxnSpPr>
          <p:cNvPr id="21" name="直線コネクタ 20">
            <a:extLst>
              <a:ext uri="{FF2B5EF4-FFF2-40B4-BE49-F238E27FC236}">
                <a16:creationId xmlns:a16="http://schemas.microsoft.com/office/drawing/2014/main" id="{F16B4756-7A11-DF4B-9E6D-6ECB8E12DBF8}"/>
              </a:ext>
            </a:extLst>
          </p:cNvPr>
          <p:cNvCxnSpPr>
            <a:cxnSpLocks/>
          </p:cNvCxnSpPr>
          <p:nvPr/>
        </p:nvCxnSpPr>
        <p:spPr>
          <a:xfrm flipV="1">
            <a:off x="1688014" y="4784204"/>
            <a:ext cx="0" cy="60352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2BB9563-FA5D-054B-B354-0048BBEDEFC8}"/>
              </a:ext>
            </a:extLst>
          </p:cNvPr>
          <p:cNvCxnSpPr/>
          <p:nvPr/>
        </p:nvCxnSpPr>
        <p:spPr>
          <a:xfrm>
            <a:off x="1688014" y="4784204"/>
            <a:ext cx="69384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パイ 22">
            <a:extLst>
              <a:ext uri="{FF2B5EF4-FFF2-40B4-BE49-F238E27FC236}">
                <a16:creationId xmlns:a16="http://schemas.microsoft.com/office/drawing/2014/main" id="{2F76DB10-C7CE-F44E-A369-54893F562E84}"/>
              </a:ext>
            </a:extLst>
          </p:cNvPr>
          <p:cNvSpPr/>
          <p:nvPr/>
        </p:nvSpPr>
        <p:spPr>
          <a:xfrm rot="7365815">
            <a:off x="1857925" y="4257602"/>
            <a:ext cx="1268101" cy="1381435"/>
          </a:xfrm>
          <a:prstGeom prst="pie">
            <a:avLst>
              <a:gd name="adj1" fmla="val 0"/>
              <a:gd name="adj2" fmla="val 2572020"/>
            </a:avLst>
          </a:prstGeom>
          <a:gradFill flip="none" rotWithShape="1">
            <a:gsLst>
              <a:gs pos="12000">
                <a:schemeClr val="accent6">
                  <a:lumMod val="5000"/>
                  <a:lumOff val="95000"/>
                  <a:alpha val="0"/>
                </a:schemeClr>
              </a:gs>
              <a:gs pos="60000">
                <a:schemeClr val="accent6">
                  <a:lumMod val="45000"/>
                  <a:lumOff val="55000"/>
                </a:schemeClr>
              </a:gs>
              <a:gs pos="89000">
                <a:schemeClr val="accent6">
                  <a:lumMod val="45000"/>
                  <a:lumOff val="55000"/>
                </a:schemeClr>
              </a:gs>
              <a:gs pos="100000">
                <a:schemeClr val="accent6">
                  <a:lumMod val="30000"/>
                  <a:lumOff val="70000"/>
                </a:schemeClr>
              </a:gs>
            </a:gsLst>
            <a:lin ang="11400000" scaled="0"/>
            <a:tileRect/>
          </a:grad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solidFill>
                <a:schemeClr val="tx1"/>
              </a:solidFill>
            </a:endParaRPr>
          </a:p>
        </p:txBody>
      </p:sp>
      <p:sp>
        <p:nvSpPr>
          <p:cNvPr id="24" name="アーチ 23">
            <a:extLst>
              <a:ext uri="{FF2B5EF4-FFF2-40B4-BE49-F238E27FC236}">
                <a16:creationId xmlns:a16="http://schemas.microsoft.com/office/drawing/2014/main" id="{555E0872-8FD6-C541-907B-545CEB23D371}"/>
              </a:ext>
            </a:extLst>
          </p:cNvPr>
          <p:cNvSpPr/>
          <p:nvPr/>
        </p:nvSpPr>
        <p:spPr>
          <a:xfrm>
            <a:off x="2613021" y="5311159"/>
            <a:ext cx="624087" cy="684899"/>
          </a:xfrm>
          <a:prstGeom prst="blockArc">
            <a:avLst>
              <a:gd name="adj1" fmla="val 10799996"/>
              <a:gd name="adj2" fmla="val 16176499"/>
              <a:gd name="adj3" fmla="val 1568"/>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cxnSp>
        <p:nvCxnSpPr>
          <p:cNvPr id="25" name="直線コネクタ 24">
            <a:extLst>
              <a:ext uri="{FF2B5EF4-FFF2-40B4-BE49-F238E27FC236}">
                <a16:creationId xmlns:a16="http://schemas.microsoft.com/office/drawing/2014/main" id="{2EF914B1-9562-4543-B87E-B10A5C39254E}"/>
              </a:ext>
            </a:extLst>
          </p:cNvPr>
          <p:cNvCxnSpPr>
            <a:cxnSpLocks/>
            <a:endCxn id="24" idx="1"/>
          </p:cNvCxnSpPr>
          <p:nvPr/>
        </p:nvCxnSpPr>
        <p:spPr>
          <a:xfrm>
            <a:off x="2840142" y="5251015"/>
            <a:ext cx="82615" cy="650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DFCA99A2-2042-A544-A35C-6587DEAE5C6A}"/>
              </a:ext>
            </a:extLst>
          </p:cNvPr>
          <p:cNvCxnSpPr>
            <a:cxnSpLocks/>
            <a:endCxn id="24" idx="1"/>
          </p:cNvCxnSpPr>
          <p:nvPr/>
        </p:nvCxnSpPr>
        <p:spPr>
          <a:xfrm flipV="1">
            <a:off x="2854891" y="5316061"/>
            <a:ext cx="67866" cy="907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F9F40E2A-DEEC-8841-B121-BBDCD4490E30}"/>
              </a:ext>
            </a:extLst>
          </p:cNvPr>
          <p:cNvCxnSpPr>
            <a:cxnSpLocks/>
            <a:stCxn id="24" idx="0"/>
          </p:cNvCxnSpPr>
          <p:nvPr/>
        </p:nvCxnSpPr>
        <p:spPr>
          <a:xfrm flipV="1">
            <a:off x="2617914" y="5570238"/>
            <a:ext cx="78212" cy="833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B050799-BA63-FD4D-A670-48BB12481C85}"/>
              </a:ext>
            </a:extLst>
          </p:cNvPr>
          <p:cNvCxnSpPr>
            <a:cxnSpLocks/>
            <a:stCxn id="24" idx="0"/>
          </p:cNvCxnSpPr>
          <p:nvPr/>
        </p:nvCxnSpPr>
        <p:spPr>
          <a:xfrm flipH="1" flipV="1">
            <a:off x="2523605" y="5570238"/>
            <a:ext cx="94309" cy="833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96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fill="hold"/>
                                        <p:tgtEl>
                                          <p:spTgt spid="17"/>
                                        </p:tgtEl>
                                        <p:attrNameLst>
                                          <p:attrName>ppt_x</p:attrName>
                                        </p:attrNameLst>
                                      </p:cBhvr>
                                      <p:tavLst>
                                        <p:tav tm="0">
                                          <p:val>
                                            <p:strVal val="#ppt_x"/>
                                          </p:val>
                                        </p:tav>
                                        <p:tav tm="100000">
                                          <p:val>
                                            <p:strVal val="#ppt_x"/>
                                          </p:val>
                                        </p:tav>
                                      </p:tavLst>
                                    </p:anim>
                                    <p:anim calcmode="lin" valueType="num">
                                      <p:cBhvr additive="base">
                                        <p:cTn id="70" dur="500" fill="hold"/>
                                        <p:tgtEl>
                                          <p:spTgt spid="17"/>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additive="base">
                                        <p:cTn id="81" dur="500" fill="hold"/>
                                        <p:tgtEl>
                                          <p:spTgt spid="6"/>
                                        </p:tgtEl>
                                        <p:attrNameLst>
                                          <p:attrName>ppt_x</p:attrName>
                                        </p:attrNameLst>
                                      </p:cBhvr>
                                      <p:tavLst>
                                        <p:tav tm="0">
                                          <p:val>
                                            <p:strVal val="#ppt_x"/>
                                          </p:val>
                                        </p:tav>
                                        <p:tav tm="100000">
                                          <p:val>
                                            <p:strVal val="#ppt_x"/>
                                          </p:val>
                                        </p:tav>
                                      </p:tavLst>
                                    </p:anim>
                                    <p:anim calcmode="lin" valueType="num">
                                      <p:cBhvr additive="base">
                                        <p:cTn id="8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anim calcmode="lin" valueType="num">
                                      <p:cBhvr additive="base">
                                        <p:cTn id="87" dur="500" fill="hold"/>
                                        <p:tgtEl>
                                          <p:spTgt spid="13"/>
                                        </p:tgtEl>
                                        <p:attrNameLst>
                                          <p:attrName>ppt_x</p:attrName>
                                        </p:attrNameLst>
                                      </p:cBhvr>
                                      <p:tavLst>
                                        <p:tav tm="0">
                                          <p:val>
                                            <p:strVal val="#ppt_x"/>
                                          </p:val>
                                        </p:tav>
                                        <p:tav tm="100000">
                                          <p:val>
                                            <p:strVal val="#ppt_x"/>
                                          </p:val>
                                        </p:tav>
                                      </p:tavLst>
                                    </p:anim>
                                    <p:anim calcmode="lin" valueType="num">
                                      <p:cBhvr additive="base">
                                        <p:cTn id="88" dur="500" fill="hold"/>
                                        <p:tgtEl>
                                          <p:spTgt spid="1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500" fill="hold"/>
                                        <p:tgtEl>
                                          <p:spTgt spid="7"/>
                                        </p:tgtEl>
                                        <p:attrNameLst>
                                          <p:attrName>ppt_x</p:attrName>
                                        </p:attrNameLst>
                                      </p:cBhvr>
                                      <p:tavLst>
                                        <p:tav tm="0">
                                          <p:val>
                                            <p:strVal val="#ppt_x"/>
                                          </p:val>
                                        </p:tav>
                                        <p:tav tm="100000">
                                          <p:val>
                                            <p:strVal val="#ppt_x"/>
                                          </p:val>
                                        </p:tav>
                                      </p:tavLst>
                                    </p:anim>
                                    <p:anim calcmode="lin" valueType="num">
                                      <p:cBhvr additive="base">
                                        <p:cTn id="92" dur="500" fill="hold"/>
                                        <p:tgtEl>
                                          <p:spTgt spid="7"/>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 calcmode="lin" valueType="num">
                                      <p:cBhvr additive="base">
                                        <p:cTn id="95" dur="500" fill="hold"/>
                                        <p:tgtEl>
                                          <p:spTgt spid="15"/>
                                        </p:tgtEl>
                                        <p:attrNameLst>
                                          <p:attrName>ppt_x</p:attrName>
                                        </p:attrNameLst>
                                      </p:cBhvr>
                                      <p:tavLst>
                                        <p:tav tm="0">
                                          <p:val>
                                            <p:strVal val="#ppt_x"/>
                                          </p:val>
                                        </p:tav>
                                        <p:tav tm="100000">
                                          <p:val>
                                            <p:strVal val="#ppt_x"/>
                                          </p:val>
                                        </p:tav>
                                      </p:tavLst>
                                    </p:anim>
                                    <p:anim calcmode="lin" valueType="num">
                                      <p:cBhvr additive="base">
                                        <p:cTn id="96" dur="500" fill="hold"/>
                                        <p:tgtEl>
                                          <p:spTgt spid="15"/>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0"/>
                                        </p:tgtEl>
                                        <p:attrNameLst>
                                          <p:attrName>style.visibility</p:attrName>
                                        </p:attrNameLst>
                                      </p:cBhvr>
                                      <p:to>
                                        <p:strVal val="visible"/>
                                      </p:to>
                                    </p:set>
                                    <p:anim calcmode="lin" valueType="num">
                                      <p:cBhvr additive="base">
                                        <p:cTn id="99" dur="500" fill="hold"/>
                                        <p:tgtEl>
                                          <p:spTgt spid="10"/>
                                        </p:tgtEl>
                                        <p:attrNameLst>
                                          <p:attrName>ppt_x</p:attrName>
                                        </p:attrNameLst>
                                      </p:cBhvr>
                                      <p:tavLst>
                                        <p:tav tm="0">
                                          <p:val>
                                            <p:strVal val="#ppt_x"/>
                                          </p:val>
                                        </p:tav>
                                        <p:tav tm="100000">
                                          <p:val>
                                            <p:strVal val="#ppt_x"/>
                                          </p:val>
                                        </p:tav>
                                      </p:tavLst>
                                    </p:anim>
                                    <p:anim calcmode="lin" valueType="num">
                                      <p:cBhvr additive="base">
                                        <p:cTn id="100" dur="500" fill="hold"/>
                                        <p:tgtEl>
                                          <p:spTgt spid="10"/>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500" fill="hold"/>
                                        <p:tgtEl>
                                          <p:spTgt spid="14"/>
                                        </p:tgtEl>
                                        <p:attrNameLst>
                                          <p:attrName>ppt_x</p:attrName>
                                        </p:attrNameLst>
                                      </p:cBhvr>
                                      <p:tavLst>
                                        <p:tav tm="0">
                                          <p:val>
                                            <p:strVal val="#ppt_x"/>
                                          </p:val>
                                        </p:tav>
                                        <p:tav tm="100000">
                                          <p:val>
                                            <p:strVal val="#ppt_x"/>
                                          </p:val>
                                        </p:tav>
                                      </p:tavLst>
                                    </p:anim>
                                    <p:anim calcmode="lin" valueType="num">
                                      <p:cBhvr additive="base">
                                        <p:cTn id="10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build="p"/>
      <p:bldP spid="12" grpId="0"/>
      <p:bldP spid="13" grpId="0"/>
      <p:bldP spid="17" grpId="0" animBg="1"/>
      <p:bldP spid="2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0363A6-CEFB-E442-94B4-5A0DD280E7F6}"/>
              </a:ext>
            </a:extLst>
          </p:cNvPr>
          <p:cNvSpPr>
            <a:spLocks noGrp="1"/>
          </p:cNvSpPr>
          <p:nvPr>
            <p:ph type="title"/>
          </p:nvPr>
        </p:nvSpPr>
        <p:spPr>
          <a:xfrm>
            <a:off x="331832" y="344858"/>
            <a:ext cx="6734716" cy="5167800"/>
          </a:xfrm>
        </p:spPr>
        <p:txBody>
          <a:bodyPr>
            <a:normAutofit/>
          </a:bodyPr>
          <a:lstStyle/>
          <a:p>
            <a:r>
              <a:rPr kumimoji="1" lang="ja-JP" altLang="en-US" sz="4400"/>
              <a:t>まぴっどくんとは？</a:t>
            </a:r>
            <a:br>
              <a:rPr kumimoji="1" lang="en-US" altLang="ja-JP" sz="4400" dirty="0"/>
            </a:br>
            <a:endParaRPr kumimoji="1" lang="ja-JP" altLang="en-US" sz="4400"/>
          </a:p>
        </p:txBody>
      </p:sp>
      <p:sp>
        <p:nvSpPr>
          <p:cNvPr id="3" name="コンテンツ プレースホルダー 2">
            <a:extLst>
              <a:ext uri="{FF2B5EF4-FFF2-40B4-BE49-F238E27FC236}">
                <a16:creationId xmlns:a16="http://schemas.microsoft.com/office/drawing/2014/main" id="{A4341D54-E628-2748-8121-9D882569A8C6}"/>
              </a:ext>
            </a:extLst>
          </p:cNvPr>
          <p:cNvSpPr>
            <a:spLocks noGrp="1"/>
          </p:cNvSpPr>
          <p:nvPr>
            <p:ph idx="1"/>
          </p:nvPr>
        </p:nvSpPr>
        <p:spPr>
          <a:xfrm>
            <a:off x="289175" y="1892245"/>
            <a:ext cx="7480183" cy="5561552"/>
          </a:xfrm>
        </p:spPr>
        <p:txBody>
          <a:bodyPr/>
          <a:lstStyle/>
          <a:p>
            <a:r>
              <a:rPr kumimoji="1" lang="en-US" altLang="ja-JP" sz="2300" dirty="0"/>
              <a:t>VDT(Visual Display Terminals)</a:t>
            </a:r>
            <a:r>
              <a:rPr kumimoji="1" lang="ja-JP" altLang="en-US" sz="2300" dirty="0"/>
              <a:t>ガイドラインを基準にデスクワーク時の作業管理，健康管理をすることによって</a:t>
            </a:r>
            <a:r>
              <a:rPr kumimoji="1" lang="ja-JP" altLang="en-US" sz="2300" dirty="0">
                <a:solidFill>
                  <a:schemeClr val="accent1"/>
                </a:solidFill>
              </a:rPr>
              <a:t>作業者の心身の負担を軽減</a:t>
            </a:r>
            <a:r>
              <a:rPr kumimoji="1" lang="ja-JP" altLang="en-US" sz="2300" dirty="0">
                <a:solidFill>
                  <a:schemeClr val="tx1"/>
                </a:solidFill>
              </a:rPr>
              <a:t>させるシステム</a:t>
            </a:r>
            <a:endParaRPr kumimoji="1" lang="en-US" altLang="ja-JP" sz="2300" dirty="0">
              <a:solidFill>
                <a:schemeClr val="tx1"/>
              </a:solidFill>
            </a:endParaRPr>
          </a:p>
          <a:p>
            <a:endParaRPr kumimoji="1" lang="en-US" altLang="ja-JP" sz="2400" dirty="0">
              <a:solidFill>
                <a:schemeClr val="tx1"/>
              </a:solidFill>
            </a:endParaRPr>
          </a:p>
          <a:p>
            <a:r>
              <a:rPr lang="ja-JP" altLang="en-US" sz="2300" dirty="0">
                <a:solidFill>
                  <a:schemeClr val="tx1"/>
                </a:solidFill>
              </a:rPr>
              <a:t>「まぴっどくん」では</a:t>
            </a:r>
            <a:r>
              <a:rPr lang="ja-JP" altLang="en-US" sz="2300" dirty="0">
                <a:solidFill>
                  <a:srgbClr val="FF0000"/>
                </a:solidFill>
              </a:rPr>
              <a:t>作業姿勢の管理</a:t>
            </a:r>
            <a:r>
              <a:rPr lang="ja-JP" altLang="en-US" sz="2300" dirty="0">
                <a:solidFill>
                  <a:schemeClr val="tx1"/>
                </a:solidFill>
              </a:rPr>
              <a:t>と</a:t>
            </a:r>
            <a:endParaRPr lang="en-US" altLang="ja-JP" sz="2300" dirty="0">
              <a:solidFill>
                <a:schemeClr val="tx1"/>
              </a:solidFill>
            </a:endParaRPr>
          </a:p>
          <a:p>
            <a:pPr marL="0" indent="0">
              <a:buNone/>
            </a:pPr>
            <a:r>
              <a:rPr lang="en-US" altLang="ja-JP" sz="2300" dirty="0">
                <a:solidFill>
                  <a:schemeClr val="tx1"/>
                </a:solidFill>
              </a:rPr>
              <a:t>      </a:t>
            </a:r>
            <a:r>
              <a:rPr lang="ja-JP" altLang="en-US" sz="2300" dirty="0">
                <a:solidFill>
                  <a:srgbClr val="FF0000"/>
                </a:solidFill>
              </a:rPr>
              <a:t>作業後のメンタルサポート</a:t>
            </a:r>
            <a:r>
              <a:rPr lang="ja-JP" altLang="en-US" sz="2300" dirty="0">
                <a:solidFill>
                  <a:schemeClr val="tx1"/>
                </a:solidFill>
              </a:rPr>
              <a:t>を行う．</a:t>
            </a:r>
            <a:endParaRPr lang="en-US" altLang="ja-JP" sz="2300" dirty="0">
              <a:solidFill>
                <a:schemeClr val="tx1"/>
              </a:solidFill>
            </a:endParaRPr>
          </a:p>
          <a:p>
            <a:endParaRPr lang="en-US" altLang="ja-JP" dirty="0">
              <a:solidFill>
                <a:srgbClr val="FF0000"/>
              </a:solidFill>
            </a:endParaRPr>
          </a:p>
          <a:p>
            <a:r>
              <a:rPr lang="en-US" altLang="ja-JP" sz="2300" dirty="0" err="1">
                <a:solidFill>
                  <a:srgbClr val="FF0000"/>
                </a:solidFill>
              </a:rPr>
              <a:t>Spresense</a:t>
            </a:r>
            <a:r>
              <a:rPr lang="ja-JP" altLang="en-US" sz="2300" dirty="0">
                <a:solidFill>
                  <a:schemeClr val="tx1"/>
                </a:solidFill>
              </a:rPr>
              <a:t>によるハイレゾ音源の心地よい音楽を提供</a:t>
            </a:r>
            <a:endParaRPr lang="en-US" altLang="ja-JP" sz="2300" dirty="0">
              <a:solidFill>
                <a:schemeClr val="tx1"/>
              </a:solidFill>
            </a:endParaRPr>
          </a:p>
          <a:p>
            <a:pPr marL="0" indent="0">
              <a:buNone/>
            </a:pPr>
            <a:endParaRPr lang="en-US" altLang="ja-JP" sz="2400" dirty="0">
              <a:solidFill>
                <a:schemeClr val="tx1"/>
              </a:solidFill>
            </a:endParaRPr>
          </a:p>
        </p:txBody>
      </p:sp>
      <p:pic>
        <p:nvPicPr>
          <p:cNvPr id="4" name="図 3">
            <a:extLst>
              <a:ext uri="{FF2B5EF4-FFF2-40B4-BE49-F238E27FC236}">
                <a16:creationId xmlns:a16="http://schemas.microsoft.com/office/drawing/2014/main" id="{26D8322F-8D06-FF44-924B-3F916760D0C3}"/>
              </a:ext>
            </a:extLst>
          </p:cNvPr>
          <p:cNvPicPr>
            <a:picLocks noChangeAspect="1"/>
          </p:cNvPicPr>
          <p:nvPr/>
        </p:nvPicPr>
        <p:blipFill>
          <a:blip r:embed="rId3"/>
          <a:stretch>
            <a:fillRect/>
          </a:stretch>
        </p:blipFill>
        <p:spPr>
          <a:xfrm>
            <a:off x="7646156" y="4159353"/>
            <a:ext cx="3720303" cy="2353789"/>
          </a:xfrm>
          <a:prstGeom prst="rect">
            <a:avLst/>
          </a:prstGeom>
        </p:spPr>
      </p:pic>
      <p:sp>
        <p:nvSpPr>
          <p:cNvPr id="13" name="テキスト ボックス 12">
            <a:extLst>
              <a:ext uri="{FF2B5EF4-FFF2-40B4-BE49-F238E27FC236}">
                <a16:creationId xmlns:a16="http://schemas.microsoft.com/office/drawing/2014/main" id="{3CC28107-65DE-BB45-B3C1-923640D70938}"/>
              </a:ext>
            </a:extLst>
          </p:cNvPr>
          <p:cNvSpPr txBox="1"/>
          <p:nvPr/>
        </p:nvSpPr>
        <p:spPr>
          <a:xfrm>
            <a:off x="8644534" y="6513142"/>
            <a:ext cx="1723549" cy="400110"/>
          </a:xfrm>
          <a:prstGeom prst="rect">
            <a:avLst/>
          </a:prstGeom>
          <a:noFill/>
        </p:spPr>
        <p:txBody>
          <a:bodyPr wrap="none" rtlCol="0">
            <a:spAutoFit/>
          </a:bodyPr>
          <a:lstStyle/>
          <a:p>
            <a:r>
              <a:rPr kumimoji="1" lang="ja-JP" altLang="en-US" sz="2000"/>
              <a:t>作業風景写真</a:t>
            </a:r>
          </a:p>
        </p:txBody>
      </p:sp>
      <p:sp>
        <p:nvSpPr>
          <p:cNvPr id="15" name="テキスト ボックス 14">
            <a:extLst>
              <a:ext uri="{FF2B5EF4-FFF2-40B4-BE49-F238E27FC236}">
                <a16:creationId xmlns:a16="http://schemas.microsoft.com/office/drawing/2014/main" id="{22D4F52E-5BD5-D64B-A2BC-520136F50431}"/>
              </a:ext>
            </a:extLst>
          </p:cNvPr>
          <p:cNvSpPr txBox="1"/>
          <p:nvPr/>
        </p:nvSpPr>
        <p:spPr>
          <a:xfrm>
            <a:off x="587845" y="5668483"/>
            <a:ext cx="4802918" cy="523220"/>
          </a:xfrm>
          <a:prstGeom prst="rect">
            <a:avLst/>
          </a:prstGeom>
          <a:noFill/>
        </p:spPr>
        <p:txBody>
          <a:bodyPr wrap="none" rtlCol="0">
            <a:spAutoFit/>
          </a:bodyPr>
          <a:lstStyle/>
          <a:p>
            <a:r>
              <a:rPr kumimoji="1" lang="ja-JP" altLang="en-US" sz="2800">
                <a:solidFill>
                  <a:srgbClr val="FF0000"/>
                </a:solidFill>
              </a:rPr>
              <a:t>⇨作業効率の向上につながる</a:t>
            </a:r>
          </a:p>
        </p:txBody>
      </p:sp>
      <p:pic>
        <p:nvPicPr>
          <p:cNvPr id="7" name="図 6">
            <a:extLst>
              <a:ext uri="{FF2B5EF4-FFF2-40B4-BE49-F238E27FC236}">
                <a16:creationId xmlns:a16="http://schemas.microsoft.com/office/drawing/2014/main" id="{5B607AF0-B0B1-0941-98AE-8EE58A7AFE52}"/>
              </a:ext>
            </a:extLst>
          </p:cNvPr>
          <p:cNvPicPr>
            <a:picLocks noChangeAspect="1"/>
          </p:cNvPicPr>
          <p:nvPr/>
        </p:nvPicPr>
        <p:blipFill>
          <a:blip r:embed="rId4"/>
          <a:stretch>
            <a:fillRect/>
          </a:stretch>
        </p:blipFill>
        <p:spPr>
          <a:xfrm>
            <a:off x="7697925" y="264356"/>
            <a:ext cx="4162243" cy="3255779"/>
          </a:xfrm>
          <a:prstGeom prst="rect">
            <a:avLst/>
          </a:prstGeom>
        </p:spPr>
      </p:pic>
      <p:sp>
        <p:nvSpPr>
          <p:cNvPr id="10" name="テキスト ボックス 9">
            <a:extLst>
              <a:ext uri="{FF2B5EF4-FFF2-40B4-BE49-F238E27FC236}">
                <a16:creationId xmlns:a16="http://schemas.microsoft.com/office/drawing/2014/main" id="{DD40FE39-FACC-EB4A-8F30-645479E81065}"/>
              </a:ext>
            </a:extLst>
          </p:cNvPr>
          <p:cNvSpPr txBox="1"/>
          <p:nvPr/>
        </p:nvSpPr>
        <p:spPr>
          <a:xfrm>
            <a:off x="8917271" y="3485044"/>
            <a:ext cx="1723549" cy="400110"/>
          </a:xfrm>
          <a:prstGeom prst="rect">
            <a:avLst/>
          </a:prstGeom>
          <a:noFill/>
        </p:spPr>
        <p:txBody>
          <a:bodyPr wrap="none" rtlCol="0">
            <a:spAutoFit/>
          </a:bodyPr>
          <a:lstStyle/>
          <a:p>
            <a:r>
              <a:rPr kumimoji="1" lang="ja-JP" altLang="en-US" sz="2000"/>
              <a:t>まぴっどくん</a:t>
            </a:r>
          </a:p>
        </p:txBody>
      </p:sp>
      <p:sp>
        <p:nvSpPr>
          <p:cNvPr id="5" name="テキスト ボックス 4">
            <a:extLst>
              <a:ext uri="{FF2B5EF4-FFF2-40B4-BE49-F238E27FC236}">
                <a16:creationId xmlns:a16="http://schemas.microsoft.com/office/drawing/2014/main" id="{16EC40AA-D828-8644-8165-4C5D22ABBF50}"/>
              </a:ext>
            </a:extLst>
          </p:cNvPr>
          <p:cNvSpPr txBox="1"/>
          <p:nvPr/>
        </p:nvSpPr>
        <p:spPr>
          <a:xfrm>
            <a:off x="381988" y="951590"/>
            <a:ext cx="6781023" cy="523220"/>
          </a:xfrm>
          <a:prstGeom prst="rect">
            <a:avLst/>
          </a:prstGeom>
          <a:noFill/>
        </p:spPr>
        <p:txBody>
          <a:bodyPr wrap="none" rtlCol="0">
            <a:spAutoFit/>
          </a:bodyPr>
          <a:lstStyle/>
          <a:p>
            <a:r>
              <a:rPr kumimoji="1" lang="en-US" altLang="ja-JP" sz="2800" dirty="0">
                <a:solidFill>
                  <a:schemeClr val="accent1"/>
                </a:solidFill>
              </a:rPr>
              <a:t>Mental and postural improvement device</a:t>
            </a:r>
            <a:endParaRPr kumimoji="1" lang="ja-JP" altLang="en-US" sz="2800">
              <a:solidFill>
                <a:schemeClr val="accent1"/>
              </a:solidFill>
            </a:endParaRPr>
          </a:p>
        </p:txBody>
      </p:sp>
    </p:spTree>
    <p:extLst>
      <p:ext uri="{BB962C8B-B14F-4D97-AF65-F5344CB8AC3E}">
        <p14:creationId xmlns:p14="http://schemas.microsoft.com/office/powerpoint/2010/main" val="21158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20D27A-869D-AC40-B4E8-71238532CA8A}"/>
              </a:ext>
            </a:extLst>
          </p:cNvPr>
          <p:cNvSpPr>
            <a:spLocks noGrp="1"/>
          </p:cNvSpPr>
          <p:nvPr>
            <p:ph type="title"/>
          </p:nvPr>
        </p:nvSpPr>
        <p:spPr/>
        <p:txBody>
          <a:bodyPr/>
          <a:lstStyle/>
          <a:p>
            <a:r>
              <a:rPr kumimoji="1" lang="ja-JP" altLang="en-US"/>
              <a:t>「まぴっどくん」外観図</a:t>
            </a:r>
          </a:p>
        </p:txBody>
      </p:sp>
      <p:pic>
        <p:nvPicPr>
          <p:cNvPr id="5" name="コンテンツ プレースホルダー 4">
            <a:extLst>
              <a:ext uri="{FF2B5EF4-FFF2-40B4-BE49-F238E27FC236}">
                <a16:creationId xmlns:a16="http://schemas.microsoft.com/office/drawing/2014/main" id="{57F50FFD-268F-7E40-8B23-71F942375C7B}"/>
              </a:ext>
            </a:extLst>
          </p:cNvPr>
          <p:cNvPicPr>
            <a:picLocks noGrp="1" noChangeAspect="1"/>
          </p:cNvPicPr>
          <p:nvPr>
            <p:ph idx="1"/>
          </p:nvPr>
        </p:nvPicPr>
        <p:blipFill>
          <a:blip r:embed="rId2"/>
          <a:stretch>
            <a:fillRect/>
          </a:stretch>
        </p:blipFill>
        <p:spPr>
          <a:xfrm>
            <a:off x="4396431" y="1485558"/>
            <a:ext cx="3399138" cy="4532185"/>
          </a:xfrm>
        </p:spPr>
      </p:pic>
      <p:pic>
        <p:nvPicPr>
          <p:cNvPr id="7" name="図 6">
            <a:extLst>
              <a:ext uri="{FF2B5EF4-FFF2-40B4-BE49-F238E27FC236}">
                <a16:creationId xmlns:a16="http://schemas.microsoft.com/office/drawing/2014/main" id="{8E92BD81-4E06-594E-8369-1C7CD1513E58}"/>
              </a:ext>
            </a:extLst>
          </p:cNvPr>
          <p:cNvPicPr>
            <a:picLocks noChangeAspect="1"/>
          </p:cNvPicPr>
          <p:nvPr/>
        </p:nvPicPr>
        <p:blipFill>
          <a:blip r:embed="rId3"/>
          <a:stretch>
            <a:fillRect/>
          </a:stretch>
        </p:blipFill>
        <p:spPr>
          <a:xfrm>
            <a:off x="4402972" y="1485558"/>
            <a:ext cx="3399138" cy="4532184"/>
          </a:xfrm>
          <a:prstGeom prst="rect">
            <a:avLst/>
          </a:prstGeom>
        </p:spPr>
      </p:pic>
      <p:sp>
        <p:nvSpPr>
          <p:cNvPr id="8" name="テキスト ボックス 7">
            <a:extLst>
              <a:ext uri="{FF2B5EF4-FFF2-40B4-BE49-F238E27FC236}">
                <a16:creationId xmlns:a16="http://schemas.microsoft.com/office/drawing/2014/main" id="{B25B9FAE-1E81-084E-A389-A4A66680781E}"/>
              </a:ext>
            </a:extLst>
          </p:cNvPr>
          <p:cNvSpPr txBox="1"/>
          <p:nvPr/>
        </p:nvSpPr>
        <p:spPr>
          <a:xfrm>
            <a:off x="5657418" y="6063734"/>
            <a:ext cx="877163" cy="369332"/>
          </a:xfrm>
          <a:prstGeom prst="rect">
            <a:avLst/>
          </a:prstGeom>
          <a:noFill/>
        </p:spPr>
        <p:txBody>
          <a:bodyPr wrap="none" rtlCol="0">
            <a:spAutoFit/>
          </a:bodyPr>
          <a:lstStyle/>
          <a:p>
            <a:r>
              <a:rPr kumimoji="1" lang="ja-JP" altLang="en-US"/>
              <a:t>正面図</a:t>
            </a:r>
          </a:p>
        </p:txBody>
      </p:sp>
      <p:sp>
        <p:nvSpPr>
          <p:cNvPr id="9" name="テキスト ボックス 8">
            <a:extLst>
              <a:ext uri="{FF2B5EF4-FFF2-40B4-BE49-F238E27FC236}">
                <a16:creationId xmlns:a16="http://schemas.microsoft.com/office/drawing/2014/main" id="{0EB8EF3F-7590-584C-BDAB-3886614A55C8}"/>
              </a:ext>
            </a:extLst>
          </p:cNvPr>
          <p:cNvSpPr txBox="1"/>
          <p:nvPr/>
        </p:nvSpPr>
        <p:spPr>
          <a:xfrm>
            <a:off x="5663959" y="6063734"/>
            <a:ext cx="877163" cy="369332"/>
          </a:xfrm>
          <a:prstGeom prst="rect">
            <a:avLst/>
          </a:prstGeom>
          <a:noFill/>
        </p:spPr>
        <p:txBody>
          <a:bodyPr wrap="none" rtlCol="0">
            <a:spAutoFit/>
          </a:bodyPr>
          <a:lstStyle/>
          <a:p>
            <a:r>
              <a:rPr kumimoji="1" lang="ja-JP" altLang="en-US"/>
              <a:t>背面図</a:t>
            </a:r>
          </a:p>
        </p:txBody>
      </p:sp>
      <p:sp>
        <p:nvSpPr>
          <p:cNvPr id="10" name="テキスト ボックス 9">
            <a:extLst>
              <a:ext uri="{FF2B5EF4-FFF2-40B4-BE49-F238E27FC236}">
                <a16:creationId xmlns:a16="http://schemas.microsoft.com/office/drawing/2014/main" id="{DA8668A2-66FD-4949-B200-132819D37134}"/>
              </a:ext>
            </a:extLst>
          </p:cNvPr>
          <p:cNvSpPr txBox="1"/>
          <p:nvPr/>
        </p:nvSpPr>
        <p:spPr>
          <a:xfrm>
            <a:off x="2134273" y="1745734"/>
            <a:ext cx="2262158" cy="369332"/>
          </a:xfrm>
          <a:prstGeom prst="rect">
            <a:avLst/>
          </a:prstGeom>
          <a:noFill/>
        </p:spPr>
        <p:txBody>
          <a:bodyPr wrap="none" rtlCol="0">
            <a:spAutoFit/>
          </a:bodyPr>
          <a:lstStyle/>
          <a:p>
            <a:r>
              <a:rPr kumimoji="1" lang="ja-JP" altLang="en-US"/>
              <a:t>姿勢推定用カメラ⇨</a:t>
            </a:r>
          </a:p>
        </p:txBody>
      </p:sp>
      <p:sp>
        <p:nvSpPr>
          <p:cNvPr id="11" name="テキスト ボックス 10">
            <a:extLst>
              <a:ext uri="{FF2B5EF4-FFF2-40B4-BE49-F238E27FC236}">
                <a16:creationId xmlns:a16="http://schemas.microsoft.com/office/drawing/2014/main" id="{3929ADE1-2DBE-1F4D-8900-0364C63C13E7}"/>
              </a:ext>
            </a:extLst>
          </p:cNvPr>
          <p:cNvSpPr txBox="1"/>
          <p:nvPr/>
        </p:nvSpPr>
        <p:spPr>
          <a:xfrm>
            <a:off x="1720632" y="3327740"/>
            <a:ext cx="2164375" cy="369332"/>
          </a:xfrm>
          <a:prstGeom prst="rect">
            <a:avLst/>
          </a:prstGeom>
          <a:noFill/>
        </p:spPr>
        <p:txBody>
          <a:bodyPr wrap="none" rtlCol="0">
            <a:spAutoFit/>
          </a:bodyPr>
          <a:lstStyle/>
          <a:p>
            <a:r>
              <a:rPr kumimoji="1" lang="en-US" altLang="ja-JP" dirty="0"/>
              <a:t>LCD</a:t>
            </a:r>
            <a:r>
              <a:rPr kumimoji="1" lang="ja-JP" altLang="en-US" dirty="0"/>
              <a:t>ディスプレイ⇨</a:t>
            </a:r>
          </a:p>
        </p:txBody>
      </p:sp>
      <p:sp>
        <p:nvSpPr>
          <p:cNvPr id="12" name="テキスト ボックス 11">
            <a:extLst>
              <a:ext uri="{FF2B5EF4-FFF2-40B4-BE49-F238E27FC236}">
                <a16:creationId xmlns:a16="http://schemas.microsoft.com/office/drawing/2014/main" id="{24236005-79A9-F143-B13E-6FB617A6AD0F}"/>
              </a:ext>
            </a:extLst>
          </p:cNvPr>
          <p:cNvSpPr txBox="1"/>
          <p:nvPr/>
        </p:nvSpPr>
        <p:spPr>
          <a:xfrm>
            <a:off x="3106294" y="4357808"/>
            <a:ext cx="1306768" cy="369332"/>
          </a:xfrm>
          <a:prstGeom prst="rect">
            <a:avLst/>
          </a:prstGeom>
          <a:noFill/>
        </p:spPr>
        <p:txBody>
          <a:bodyPr wrap="none" rtlCol="0">
            <a:spAutoFit/>
          </a:bodyPr>
          <a:lstStyle/>
          <a:p>
            <a:r>
              <a:rPr kumimoji="1" lang="ja-JP" altLang="en-US"/>
              <a:t>スイッチ⇨</a:t>
            </a:r>
          </a:p>
        </p:txBody>
      </p:sp>
      <p:sp>
        <p:nvSpPr>
          <p:cNvPr id="13" name="テキスト ボックス 12">
            <a:extLst>
              <a:ext uri="{FF2B5EF4-FFF2-40B4-BE49-F238E27FC236}">
                <a16:creationId xmlns:a16="http://schemas.microsoft.com/office/drawing/2014/main" id="{80437AE5-2C96-3E47-9EB2-21CB05053000}"/>
              </a:ext>
            </a:extLst>
          </p:cNvPr>
          <p:cNvSpPr txBox="1"/>
          <p:nvPr/>
        </p:nvSpPr>
        <p:spPr>
          <a:xfrm>
            <a:off x="613920" y="5187776"/>
            <a:ext cx="3845925" cy="369332"/>
          </a:xfrm>
          <a:prstGeom prst="rect">
            <a:avLst/>
          </a:prstGeom>
          <a:noFill/>
        </p:spPr>
        <p:txBody>
          <a:bodyPr wrap="none" rtlCol="0">
            <a:spAutoFit/>
          </a:bodyPr>
          <a:lstStyle/>
          <a:p>
            <a:r>
              <a:rPr kumimoji="1" lang="ja-JP" altLang="en-US"/>
              <a:t>音声案内，音楽再生用スピーカー⇨</a:t>
            </a:r>
          </a:p>
        </p:txBody>
      </p:sp>
      <p:sp>
        <p:nvSpPr>
          <p:cNvPr id="14" name="テキスト ボックス 13">
            <a:extLst>
              <a:ext uri="{FF2B5EF4-FFF2-40B4-BE49-F238E27FC236}">
                <a16:creationId xmlns:a16="http://schemas.microsoft.com/office/drawing/2014/main" id="{01825E42-05BE-6B40-BC95-DF89B258907B}"/>
              </a:ext>
            </a:extLst>
          </p:cNvPr>
          <p:cNvSpPr txBox="1"/>
          <p:nvPr/>
        </p:nvSpPr>
        <p:spPr>
          <a:xfrm>
            <a:off x="70710" y="5671407"/>
            <a:ext cx="4455066" cy="369332"/>
          </a:xfrm>
          <a:prstGeom prst="rect">
            <a:avLst/>
          </a:prstGeom>
          <a:noFill/>
        </p:spPr>
        <p:txBody>
          <a:bodyPr wrap="none" rtlCol="0">
            <a:spAutoFit/>
          </a:bodyPr>
          <a:lstStyle/>
          <a:p>
            <a:r>
              <a:rPr kumimoji="1" lang="ja-JP" altLang="en-US"/>
              <a:t>蝶番で固定してメンテナンスしやすく⇨</a:t>
            </a:r>
          </a:p>
        </p:txBody>
      </p:sp>
      <p:pic>
        <p:nvPicPr>
          <p:cNvPr id="15" name="コンテンツ プレースホルダー 6">
            <a:extLst>
              <a:ext uri="{FF2B5EF4-FFF2-40B4-BE49-F238E27FC236}">
                <a16:creationId xmlns:a16="http://schemas.microsoft.com/office/drawing/2014/main" id="{A1E8F1E1-6F10-D849-B182-2EE32A34C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0234" y="1300892"/>
            <a:ext cx="4081204" cy="5168410"/>
          </a:xfrm>
          <a:prstGeom prst="rect">
            <a:avLst/>
          </a:prstGeom>
        </p:spPr>
      </p:pic>
      <p:sp>
        <p:nvSpPr>
          <p:cNvPr id="16" name="四角形吹き出し 15">
            <a:extLst>
              <a:ext uri="{FF2B5EF4-FFF2-40B4-BE49-F238E27FC236}">
                <a16:creationId xmlns:a16="http://schemas.microsoft.com/office/drawing/2014/main" id="{18223CDB-7F2E-8A4B-9938-4A8BB8B3AF37}"/>
              </a:ext>
            </a:extLst>
          </p:cNvPr>
          <p:cNvSpPr/>
          <p:nvPr/>
        </p:nvSpPr>
        <p:spPr>
          <a:xfrm>
            <a:off x="81526" y="2414031"/>
            <a:ext cx="3109940" cy="453073"/>
          </a:xfrm>
          <a:prstGeom prst="wedgeRectCallout">
            <a:avLst>
              <a:gd name="adj1" fmla="val 84889"/>
              <a:gd name="adj2" fmla="val 52176"/>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2800" dirty="0"/>
              <a:t>LCD</a:t>
            </a:r>
            <a:r>
              <a:rPr kumimoji="1" lang="ja-JP" altLang="en-US" sz="2800"/>
              <a:t>ディスプレイ</a:t>
            </a:r>
          </a:p>
        </p:txBody>
      </p:sp>
      <p:sp>
        <p:nvSpPr>
          <p:cNvPr id="17" name="四角形吹き出し 16">
            <a:extLst>
              <a:ext uri="{FF2B5EF4-FFF2-40B4-BE49-F238E27FC236}">
                <a16:creationId xmlns:a16="http://schemas.microsoft.com/office/drawing/2014/main" id="{FE0A7570-1FAC-9743-AFAE-F02975423E0B}"/>
              </a:ext>
            </a:extLst>
          </p:cNvPr>
          <p:cNvSpPr/>
          <p:nvPr/>
        </p:nvSpPr>
        <p:spPr>
          <a:xfrm>
            <a:off x="1528915" y="3751650"/>
            <a:ext cx="2015933" cy="545093"/>
          </a:xfrm>
          <a:prstGeom prst="wedgeRectCallout">
            <a:avLst>
              <a:gd name="adj1" fmla="val 76501"/>
              <a:gd name="adj2" fmla="val 19483"/>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800"/>
              <a:t>スイッチ</a:t>
            </a:r>
            <a:endParaRPr kumimoji="1" lang="ja-JP" altLang="en-US" sz="2800"/>
          </a:p>
        </p:txBody>
      </p:sp>
      <p:sp>
        <p:nvSpPr>
          <p:cNvPr id="18" name="四角形吹き出し 17">
            <a:extLst>
              <a:ext uri="{FF2B5EF4-FFF2-40B4-BE49-F238E27FC236}">
                <a16:creationId xmlns:a16="http://schemas.microsoft.com/office/drawing/2014/main" id="{7E604A5E-4866-054D-BBDE-DF6BFAF3C896}"/>
              </a:ext>
            </a:extLst>
          </p:cNvPr>
          <p:cNvSpPr/>
          <p:nvPr/>
        </p:nvSpPr>
        <p:spPr>
          <a:xfrm>
            <a:off x="1528915" y="4727141"/>
            <a:ext cx="2253319" cy="520753"/>
          </a:xfrm>
          <a:prstGeom prst="wedgeRectCallout">
            <a:avLst>
              <a:gd name="adj1" fmla="val 76799"/>
              <a:gd name="adj2" fmla="val -976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a:t>スピーカー</a:t>
            </a:r>
          </a:p>
        </p:txBody>
      </p:sp>
      <p:sp>
        <p:nvSpPr>
          <p:cNvPr id="19" name="四角形吹き出し 18">
            <a:extLst>
              <a:ext uri="{FF2B5EF4-FFF2-40B4-BE49-F238E27FC236}">
                <a16:creationId xmlns:a16="http://schemas.microsoft.com/office/drawing/2014/main" id="{F90EB459-484D-2F4C-8706-A1E25B47B96C}"/>
              </a:ext>
            </a:extLst>
          </p:cNvPr>
          <p:cNvSpPr/>
          <p:nvPr/>
        </p:nvSpPr>
        <p:spPr>
          <a:xfrm>
            <a:off x="7996022" y="3512406"/>
            <a:ext cx="2409272" cy="570776"/>
          </a:xfrm>
          <a:prstGeom prst="wedgeRectCallout">
            <a:avLst>
              <a:gd name="adj1" fmla="val -84146"/>
              <a:gd name="adj2" fmla="val -21813"/>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800"/>
              <a:t>ラズパイ</a:t>
            </a:r>
            <a:r>
              <a:rPr lang="en-US" altLang="ja-JP" sz="2800" dirty="0"/>
              <a:t> X 2</a:t>
            </a:r>
            <a:endParaRPr kumimoji="1" lang="ja-JP" altLang="en-US" sz="2800"/>
          </a:p>
        </p:txBody>
      </p:sp>
      <p:sp>
        <p:nvSpPr>
          <p:cNvPr id="20" name="四角形吹き出し 19">
            <a:extLst>
              <a:ext uri="{FF2B5EF4-FFF2-40B4-BE49-F238E27FC236}">
                <a16:creationId xmlns:a16="http://schemas.microsoft.com/office/drawing/2014/main" id="{D921F202-83CB-E34D-9035-E459730E9DBC}"/>
              </a:ext>
            </a:extLst>
          </p:cNvPr>
          <p:cNvSpPr/>
          <p:nvPr/>
        </p:nvSpPr>
        <p:spPr>
          <a:xfrm>
            <a:off x="7996021" y="5135219"/>
            <a:ext cx="2409273" cy="474446"/>
          </a:xfrm>
          <a:prstGeom prst="wedgeRectCallout">
            <a:avLst>
              <a:gd name="adj1" fmla="val -124520"/>
              <a:gd name="adj2" fmla="val -20076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2800" dirty="0" err="1"/>
              <a:t>Spresense</a:t>
            </a:r>
            <a:endParaRPr kumimoji="1" lang="ja-JP" altLang="en-US" sz="2800"/>
          </a:p>
        </p:txBody>
      </p:sp>
      <p:sp>
        <p:nvSpPr>
          <p:cNvPr id="21" name="四角形吹き出し 20">
            <a:extLst>
              <a:ext uri="{FF2B5EF4-FFF2-40B4-BE49-F238E27FC236}">
                <a16:creationId xmlns:a16="http://schemas.microsoft.com/office/drawing/2014/main" id="{FBF991A1-8F30-F044-8EC4-712F016E967E}"/>
              </a:ext>
            </a:extLst>
          </p:cNvPr>
          <p:cNvSpPr/>
          <p:nvPr/>
        </p:nvSpPr>
        <p:spPr>
          <a:xfrm>
            <a:off x="8178167" y="2197118"/>
            <a:ext cx="2409272" cy="570776"/>
          </a:xfrm>
          <a:prstGeom prst="wedgeRectCallout">
            <a:avLst>
              <a:gd name="adj1" fmla="val -125073"/>
              <a:gd name="adj2" fmla="val -3557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800" dirty="0"/>
              <a:t>USB</a:t>
            </a:r>
            <a:r>
              <a:rPr kumimoji="1" lang="ja-JP" altLang="en-US" sz="2800"/>
              <a:t>ケーブル</a:t>
            </a:r>
          </a:p>
        </p:txBody>
      </p:sp>
    </p:spTree>
    <p:extLst>
      <p:ext uri="{BB962C8B-B14F-4D97-AF65-F5344CB8AC3E}">
        <p14:creationId xmlns:p14="http://schemas.microsoft.com/office/powerpoint/2010/main" val="163432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5"/>
                                        </p:tgtEl>
                                        <p:attrNameLst>
                                          <p:attrName>ppt_x</p:attrName>
                                        </p:attrNameLst>
                                      </p:cBhvr>
                                      <p:tavLst>
                                        <p:tav tm="0">
                                          <p:val>
                                            <p:strVal val="ppt_x"/>
                                          </p:val>
                                        </p:tav>
                                        <p:tav tm="100000">
                                          <p:val>
                                            <p:strVal val="ppt_x"/>
                                          </p:val>
                                        </p:tav>
                                      </p:tavLst>
                                    </p:anim>
                                    <p:anim calcmode="lin" valueType="num">
                                      <p:cBhvr additive="base">
                                        <p:cTn id="31" dur="500"/>
                                        <p:tgtEl>
                                          <p:spTgt spid="5"/>
                                        </p:tgtEl>
                                        <p:attrNameLst>
                                          <p:attrName>ppt_y</p:attrName>
                                        </p:attrNameLst>
                                      </p:cBhvr>
                                      <p:tavLst>
                                        <p:tav tm="0">
                                          <p:val>
                                            <p:strVal val="ppt_y"/>
                                          </p:val>
                                        </p:tav>
                                        <p:tav tm="100000">
                                          <p:val>
                                            <p:strVal val="1+ppt_h/2"/>
                                          </p:val>
                                        </p:tav>
                                      </p:tavLst>
                                    </p:anim>
                                    <p:set>
                                      <p:cBhvr>
                                        <p:cTn id="32" dur="1" fill="hold">
                                          <p:stCondLst>
                                            <p:cond delay="499"/>
                                          </p:stCondLst>
                                        </p:cTn>
                                        <p:tgtEl>
                                          <p:spTgt spid="5"/>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8"/>
                                        </p:tgtEl>
                                        <p:attrNameLst>
                                          <p:attrName>ppt_x</p:attrName>
                                        </p:attrNameLst>
                                      </p:cBhvr>
                                      <p:tavLst>
                                        <p:tav tm="0">
                                          <p:val>
                                            <p:strVal val="ppt_x"/>
                                          </p:val>
                                        </p:tav>
                                        <p:tav tm="100000">
                                          <p:val>
                                            <p:strVal val="ppt_x"/>
                                          </p:val>
                                        </p:tav>
                                      </p:tavLst>
                                    </p:anim>
                                    <p:anim calcmode="lin" valueType="num">
                                      <p:cBhvr additive="base">
                                        <p:cTn id="35" dur="500"/>
                                        <p:tgtEl>
                                          <p:spTgt spid="8"/>
                                        </p:tgtEl>
                                        <p:attrNameLst>
                                          <p:attrName>ppt_y</p:attrName>
                                        </p:attrNameLst>
                                      </p:cBhvr>
                                      <p:tavLst>
                                        <p:tav tm="0">
                                          <p:val>
                                            <p:strVal val="ppt_y"/>
                                          </p:val>
                                        </p:tav>
                                        <p:tav tm="100000">
                                          <p:val>
                                            <p:strVal val="1+ppt_h/2"/>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4" fill="hold" grpId="1" nodeType="with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ppt_x"/>
                                          </p:val>
                                        </p:tav>
                                      </p:tavLst>
                                    </p:anim>
                                    <p:anim calcmode="lin" valueType="num">
                                      <p:cBhvr additive="base">
                                        <p:cTn id="39" dur="500"/>
                                        <p:tgtEl>
                                          <p:spTgt spid="10"/>
                                        </p:tgtEl>
                                        <p:attrNameLst>
                                          <p:attrName>ppt_y</p:attrName>
                                        </p:attrNameLst>
                                      </p:cBhvr>
                                      <p:tavLst>
                                        <p:tav tm="0">
                                          <p:val>
                                            <p:strVal val="ppt_y"/>
                                          </p:val>
                                        </p:tav>
                                        <p:tav tm="100000">
                                          <p:val>
                                            <p:strVal val="1+ppt_h/2"/>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4" fill="hold" grpId="1" nodeType="with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ppt_x"/>
                                          </p:val>
                                        </p:tav>
                                      </p:tavLst>
                                    </p:anim>
                                    <p:anim calcmode="lin" valueType="num">
                                      <p:cBhvr additive="base">
                                        <p:cTn id="43" dur="500"/>
                                        <p:tgtEl>
                                          <p:spTgt spid="11"/>
                                        </p:tgtEl>
                                        <p:attrNameLst>
                                          <p:attrName>ppt_y</p:attrName>
                                        </p:attrNameLst>
                                      </p:cBhvr>
                                      <p:tavLst>
                                        <p:tav tm="0">
                                          <p:val>
                                            <p:strVal val="ppt_y"/>
                                          </p:val>
                                        </p:tav>
                                        <p:tav tm="100000">
                                          <p:val>
                                            <p:strVal val="1+ppt_h/2"/>
                                          </p:val>
                                        </p:tav>
                                      </p:tavLst>
                                    </p:anim>
                                    <p:set>
                                      <p:cBhvr>
                                        <p:cTn id="44" dur="1" fill="hold">
                                          <p:stCondLst>
                                            <p:cond delay="499"/>
                                          </p:stCondLst>
                                        </p:cTn>
                                        <p:tgtEl>
                                          <p:spTgt spid="11"/>
                                        </p:tgtEl>
                                        <p:attrNameLst>
                                          <p:attrName>style.visibility</p:attrName>
                                        </p:attrNameLst>
                                      </p:cBhvr>
                                      <p:to>
                                        <p:strVal val="hidden"/>
                                      </p:to>
                                    </p:set>
                                  </p:childTnLst>
                                </p:cTn>
                              </p:par>
                              <p:par>
                                <p:cTn id="45" presetID="2" presetClass="exit" presetSubtype="4" fill="hold" grpId="1" nodeType="withEffect">
                                  <p:stCondLst>
                                    <p:cond delay="0"/>
                                  </p:stCondLst>
                                  <p:childTnLst>
                                    <p:anim calcmode="lin" valueType="num">
                                      <p:cBhvr additive="base">
                                        <p:cTn id="46" dur="500"/>
                                        <p:tgtEl>
                                          <p:spTgt spid="12"/>
                                        </p:tgtEl>
                                        <p:attrNameLst>
                                          <p:attrName>ppt_x</p:attrName>
                                        </p:attrNameLst>
                                      </p:cBhvr>
                                      <p:tavLst>
                                        <p:tav tm="0">
                                          <p:val>
                                            <p:strVal val="ppt_x"/>
                                          </p:val>
                                        </p:tav>
                                        <p:tav tm="100000">
                                          <p:val>
                                            <p:strVal val="ppt_x"/>
                                          </p:val>
                                        </p:tav>
                                      </p:tavLst>
                                    </p:anim>
                                    <p:anim calcmode="lin" valueType="num">
                                      <p:cBhvr additive="base">
                                        <p:cTn id="47" dur="500"/>
                                        <p:tgtEl>
                                          <p:spTgt spid="12"/>
                                        </p:tgtEl>
                                        <p:attrNameLst>
                                          <p:attrName>ppt_y</p:attrName>
                                        </p:attrNameLst>
                                      </p:cBhvr>
                                      <p:tavLst>
                                        <p:tav tm="0">
                                          <p:val>
                                            <p:strVal val="ppt_y"/>
                                          </p:val>
                                        </p:tav>
                                        <p:tav tm="100000">
                                          <p:val>
                                            <p:strVal val="1+ppt_h/2"/>
                                          </p:val>
                                        </p:tav>
                                      </p:tavLst>
                                    </p:anim>
                                    <p:set>
                                      <p:cBhvr>
                                        <p:cTn id="48" dur="1" fill="hold">
                                          <p:stCondLst>
                                            <p:cond delay="499"/>
                                          </p:stCondLst>
                                        </p:cTn>
                                        <p:tgtEl>
                                          <p:spTgt spid="12"/>
                                        </p:tgtEl>
                                        <p:attrNameLst>
                                          <p:attrName>style.visibility</p:attrName>
                                        </p:attrNameLst>
                                      </p:cBhvr>
                                      <p:to>
                                        <p:strVal val="hidden"/>
                                      </p:to>
                                    </p:set>
                                  </p:childTnLst>
                                </p:cTn>
                              </p:par>
                              <p:par>
                                <p:cTn id="49" presetID="2" presetClass="exit" presetSubtype="4" fill="hold" grpId="1" nodeType="withEffect">
                                  <p:stCondLst>
                                    <p:cond delay="0"/>
                                  </p:stCondLst>
                                  <p:childTnLst>
                                    <p:anim calcmode="lin" valueType="num">
                                      <p:cBhvr additive="base">
                                        <p:cTn id="50" dur="500"/>
                                        <p:tgtEl>
                                          <p:spTgt spid="13"/>
                                        </p:tgtEl>
                                        <p:attrNameLst>
                                          <p:attrName>ppt_x</p:attrName>
                                        </p:attrNameLst>
                                      </p:cBhvr>
                                      <p:tavLst>
                                        <p:tav tm="0">
                                          <p:val>
                                            <p:strVal val="ppt_x"/>
                                          </p:val>
                                        </p:tav>
                                        <p:tav tm="100000">
                                          <p:val>
                                            <p:strVal val="ppt_x"/>
                                          </p:val>
                                        </p:tav>
                                      </p:tavLst>
                                    </p:anim>
                                    <p:anim calcmode="lin" valueType="num">
                                      <p:cBhvr additive="base">
                                        <p:cTn id="51" dur="500"/>
                                        <p:tgtEl>
                                          <p:spTgt spid="13"/>
                                        </p:tgtEl>
                                        <p:attrNameLst>
                                          <p:attrName>ppt_y</p:attrName>
                                        </p:attrNameLst>
                                      </p:cBhvr>
                                      <p:tavLst>
                                        <p:tav tm="0">
                                          <p:val>
                                            <p:strVal val="ppt_y"/>
                                          </p:val>
                                        </p:tav>
                                        <p:tav tm="100000">
                                          <p:val>
                                            <p:strVal val="1+ppt_h/2"/>
                                          </p:val>
                                        </p:tav>
                                      </p:tavLst>
                                    </p:anim>
                                    <p:set>
                                      <p:cBhvr>
                                        <p:cTn id="52" dur="1" fill="hold">
                                          <p:stCondLst>
                                            <p:cond delay="499"/>
                                          </p:stCondLst>
                                        </p:cTn>
                                        <p:tgtEl>
                                          <p:spTgt spid="13"/>
                                        </p:tgtEl>
                                        <p:attrNameLst>
                                          <p:attrName>style.visibility</p:attrName>
                                        </p:attrNameLst>
                                      </p:cBhvr>
                                      <p:to>
                                        <p:strVal val="hidden"/>
                                      </p:to>
                                    </p:set>
                                  </p:childTnLst>
                                </p:cTn>
                              </p:par>
                            </p:childTnLst>
                          </p:cTn>
                        </p:par>
                        <p:par>
                          <p:cTn id="53" fill="hold">
                            <p:stCondLst>
                              <p:cond delay="500"/>
                            </p:stCondLst>
                            <p:childTnLst>
                              <p:par>
                                <p:cTn id="54" presetID="2" presetClass="entr" presetSubtype="4"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ppt_x"/>
                                          </p:val>
                                        </p:tav>
                                        <p:tav tm="100000">
                                          <p:val>
                                            <p:strVal val="#ppt_x"/>
                                          </p:val>
                                        </p:tav>
                                      </p:tavLst>
                                    </p:anim>
                                    <p:anim calcmode="lin" valueType="num">
                                      <p:cBhvr additive="base">
                                        <p:cTn id="57" dur="500" fill="hold"/>
                                        <p:tgtEl>
                                          <p:spTgt spid="7"/>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additive="base">
                                        <p:cTn id="60" dur="500" fill="hold"/>
                                        <p:tgtEl>
                                          <p:spTgt spid="9"/>
                                        </p:tgtEl>
                                        <p:attrNameLst>
                                          <p:attrName>ppt_x</p:attrName>
                                        </p:attrNameLst>
                                      </p:cBhvr>
                                      <p:tavLst>
                                        <p:tav tm="0">
                                          <p:val>
                                            <p:strVal val="#ppt_x"/>
                                          </p:val>
                                        </p:tav>
                                        <p:tav tm="100000">
                                          <p:val>
                                            <p:strVal val="#ppt_x"/>
                                          </p:val>
                                        </p:tav>
                                      </p:tavLst>
                                    </p:anim>
                                    <p:anim calcmode="lin" valueType="num">
                                      <p:cBhvr additive="base">
                                        <p:cTn id="6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500" fill="hold"/>
                                        <p:tgtEl>
                                          <p:spTgt spid="14"/>
                                        </p:tgtEl>
                                        <p:attrNameLst>
                                          <p:attrName>ppt_x</p:attrName>
                                        </p:attrNameLst>
                                      </p:cBhvr>
                                      <p:tavLst>
                                        <p:tav tm="0">
                                          <p:val>
                                            <p:strVal val="#ppt_x"/>
                                          </p:val>
                                        </p:tav>
                                        <p:tav tm="100000">
                                          <p:val>
                                            <p:strVal val="#ppt_x"/>
                                          </p:val>
                                        </p:tav>
                                      </p:tavLst>
                                    </p:anim>
                                    <p:anim calcmode="lin" valueType="num">
                                      <p:cBhvr additive="base">
                                        <p:cTn id="6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xit" presetSubtype="4" fill="hold" nodeType="clickEffect">
                                  <p:stCondLst>
                                    <p:cond delay="0"/>
                                  </p:stCondLst>
                                  <p:childTnLst>
                                    <p:anim calcmode="lin" valueType="num">
                                      <p:cBhvr additive="base">
                                        <p:cTn id="71" dur="500"/>
                                        <p:tgtEl>
                                          <p:spTgt spid="7"/>
                                        </p:tgtEl>
                                        <p:attrNameLst>
                                          <p:attrName>ppt_x</p:attrName>
                                        </p:attrNameLst>
                                      </p:cBhvr>
                                      <p:tavLst>
                                        <p:tav tm="0">
                                          <p:val>
                                            <p:strVal val="ppt_x"/>
                                          </p:val>
                                        </p:tav>
                                        <p:tav tm="100000">
                                          <p:val>
                                            <p:strVal val="ppt_x"/>
                                          </p:val>
                                        </p:tav>
                                      </p:tavLst>
                                    </p:anim>
                                    <p:anim calcmode="lin" valueType="num">
                                      <p:cBhvr additive="base">
                                        <p:cTn id="72" dur="500"/>
                                        <p:tgtEl>
                                          <p:spTgt spid="7"/>
                                        </p:tgtEl>
                                        <p:attrNameLst>
                                          <p:attrName>ppt_y</p:attrName>
                                        </p:attrNameLst>
                                      </p:cBhvr>
                                      <p:tavLst>
                                        <p:tav tm="0">
                                          <p:val>
                                            <p:strVal val="ppt_y"/>
                                          </p:val>
                                        </p:tav>
                                        <p:tav tm="100000">
                                          <p:val>
                                            <p:strVal val="1+ppt_h/2"/>
                                          </p:val>
                                        </p:tav>
                                      </p:tavLst>
                                    </p:anim>
                                    <p:set>
                                      <p:cBhvr>
                                        <p:cTn id="73" dur="1" fill="hold">
                                          <p:stCondLst>
                                            <p:cond delay="499"/>
                                          </p:stCondLst>
                                        </p:cTn>
                                        <p:tgtEl>
                                          <p:spTgt spid="7"/>
                                        </p:tgtEl>
                                        <p:attrNameLst>
                                          <p:attrName>style.visibility</p:attrName>
                                        </p:attrNameLst>
                                      </p:cBhvr>
                                      <p:to>
                                        <p:strVal val="hidden"/>
                                      </p:to>
                                    </p:set>
                                  </p:childTnLst>
                                </p:cTn>
                              </p:par>
                              <p:par>
                                <p:cTn id="74" presetID="2" presetClass="exit" presetSubtype="4" fill="hold" grpId="1" nodeType="withEffect">
                                  <p:stCondLst>
                                    <p:cond delay="0"/>
                                  </p:stCondLst>
                                  <p:childTnLst>
                                    <p:anim calcmode="lin" valueType="num">
                                      <p:cBhvr additive="base">
                                        <p:cTn id="75" dur="500"/>
                                        <p:tgtEl>
                                          <p:spTgt spid="9"/>
                                        </p:tgtEl>
                                        <p:attrNameLst>
                                          <p:attrName>ppt_x</p:attrName>
                                        </p:attrNameLst>
                                      </p:cBhvr>
                                      <p:tavLst>
                                        <p:tav tm="0">
                                          <p:val>
                                            <p:strVal val="ppt_x"/>
                                          </p:val>
                                        </p:tav>
                                        <p:tav tm="100000">
                                          <p:val>
                                            <p:strVal val="ppt_x"/>
                                          </p:val>
                                        </p:tav>
                                      </p:tavLst>
                                    </p:anim>
                                    <p:anim calcmode="lin" valueType="num">
                                      <p:cBhvr additive="base">
                                        <p:cTn id="76" dur="500"/>
                                        <p:tgtEl>
                                          <p:spTgt spid="9"/>
                                        </p:tgtEl>
                                        <p:attrNameLst>
                                          <p:attrName>ppt_y</p:attrName>
                                        </p:attrNameLst>
                                      </p:cBhvr>
                                      <p:tavLst>
                                        <p:tav tm="0">
                                          <p:val>
                                            <p:strVal val="ppt_y"/>
                                          </p:val>
                                        </p:tav>
                                        <p:tav tm="100000">
                                          <p:val>
                                            <p:strVal val="1+ppt_h/2"/>
                                          </p:val>
                                        </p:tav>
                                      </p:tavLst>
                                    </p:anim>
                                    <p:set>
                                      <p:cBhvr>
                                        <p:cTn id="77" dur="1" fill="hold">
                                          <p:stCondLst>
                                            <p:cond delay="499"/>
                                          </p:stCondLst>
                                        </p:cTn>
                                        <p:tgtEl>
                                          <p:spTgt spid="9"/>
                                        </p:tgtEl>
                                        <p:attrNameLst>
                                          <p:attrName>style.visibility</p:attrName>
                                        </p:attrNameLst>
                                      </p:cBhvr>
                                      <p:to>
                                        <p:strVal val="hidden"/>
                                      </p:to>
                                    </p:set>
                                  </p:childTnLst>
                                </p:cTn>
                              </p:par>
                              <p:par>
                                <p:cTn id="78" presetID="2" presetClass="exit" presetSubtype="4" fill="hold" grpId="1" nodeType="withEffect">
                                  <p:stCondLst>
                                    <p:cond delay="0"/>
                                  </p:stCondLst>
                                  <p:childTnLst>
                                    <p:anim calcmode="lin" valueType="num">
                                      <p:cBhvr additive="base">
                                        <p:cTn id="79" dur="500"/>
                                        <p:tgtEl>
                                          <p:spTgt spid="14"/>
                                        </p:tgtEl>
                                        <p:attrNameLst>
                                          <p:attrName>ppt_x</p:attrName>
                                        </p:attrNameLst>
                                      </p:cBhvr>
                                      <p:tavLst>
                                        <p:tav tm="0">
                                          <p:val>
                                            <p:strVal val="ppt_x"/>
                                          </p:val>
                                        </p:tav>
                                        <p:tav tm="100000">
                                          <p:val>
                                            <p:strVal val="ppt_x"/>
                                          </p:val>
                                        </p:tav>
                                      </p:tavLst>
                                    </p:anim>
                                    <p:anim calcmode="lin" valueType="num">
                                      <p:cBhvr additive="base">
                                        <p:cTn id="80" dur="500"/>
                                        <p:tgtEl>
                                          <p:spTgt spid="14"/>
                                        </p:tgtEl>
                                        <p:attrNameLst>
                                          <p:attrName>ppt_y</p:attrName>
                                        </p:attrNameLst>
                                      </p:cBhvr>
                                      <p:tavLst>
                                        <p:tav tm="0">
                                          <p:val>
                                            <p:strVal val="ppt_y"/>
                                          </p:val>
                                        </p:tav>
                                        <p:tav tm="100000">
                                          <p:val>
                                            <p:strVal val="1+ppt_h/2"/>
                                          </p:val>
                                        </p:tav>
                                      </p:tavLst>
                                    </p:anim>
                                    <p:set>
                                      <p:cBhvr>
                                        <p:cTn id="81" dur="1" fill="hold">
                                          <p:stCondLst>
                                            <p:cond delay="499"/>
                                          </p:stCondLst>
                                        </p:cTn>
                                        <p:tgtEl>
                                          <p:spTgt spid="14"/>
                                        </p:tgtEl>
                                        <p:attrNameLst>
                                          <p:attrName>style.visibility</p:attrName>
                                        </p:attrNameLst>
                                      </p:cBhvr>
                                      <p:to>
                                        <p:strVal val="hidden"/>
                                      </p:to>
                                    </p:set>
                                  </p:childTnLst>
                                </p:cTn>
                              </p:par>
                            </p:childTnLst>
                          </p:cTn>
                        </p:par>
                        <p:par>
                          <p:cTn id="82" fill="hold">
                            <p:stCondLst>
                              <p:cond delay="500"/>
                            </p:stCondLst>
                            <p:childTnLst>
                              <p:par>
                                <p:cTn id="83" presetID="2" presetClass="entr" presetSubtype="4" fill="hold" nodeType="after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additive="base">
                                        <p:cTn id="89" dur="500" fill="hold"/>
                                        <p:tgtEl>
                                          <p:spTgt spid="16"/>
                                        </p:tgtEl>
                                        <p:attrNameLst>
                                          <p:attrName>ppt_x</p:attrName>
                                        </p:attrNameLst>
                                      </p:cBhvr>
                                      <p:tavLst>
                                        <p:tav tm="0">
                                          <p:val>
                                            <p:strVal val="#ppt_x"/>
                                          </p:val>
                                        </p:tav>
                                        <p:tav tm="100000">
                                          <p:val>
                                            <p:strVal val="#ppt_x"/>
                                          </p:val>
                                        </p:tav>
                                      </p:tavLst>
                                    </p:anim>
                                    <p:anim calcmode="lin" valueType="num">
                                      <p:cBhvr additive="base">
                                        <p:cTn id="90" dur="500" fill="hold"/>
                                        <p:tgtEl>
                                          <p:spTgt spid="1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anim calcmode="lin" valueType="num">
                                      <p:cBhvr additive="base">
                                        <p:cTn id="93" dur="500" fill="hold"/>
                                        <p:tgtEl>
                                          <p:spTgt spid="17"/>
                                        </p:tgtEl>
                                        <p:attrNameLst>
                                          <p:attrName>ppt_x</p:attrName>
                                        </p:attrNameLst>
                                      </p:cBhvr>
                                      <p:tavLst>
                                        <p:tav tm="0">
                                          <p:val>
                                            <p:strVal val="#ppt_x"/>
                                          </p:val>
                                        </p:tav>
                                        <p:tav tm="100000">
                                          <p:val>
                                            <p:strVal val="#ppt_x"/>
                                          </p:val>
                                        </p:tav>
                                      </p:tavLst>
                                    </p:anim>
                                    <p:anim calcmode="lin" valueType="num">
                                      <p:cBhvr additive="base">
                                        <p:cTn id="94" dur="500" fill="hold"/>
                                        <p:tgtEl>
                                          <p:spTgt spid="17"/>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additive="base">
                                        <p:cTn id="97" dur="500" fill="hold"/>
                                        <p:tgtEl>
                                          <p:spTgt spid="18"/>
                                        </p:tgtEl>
                                        <p:attrNameLst>
                                          <p:attrName>ppt_x</p:attrName>
                                        </p:attrNameLst>
                                      </p:cBhvr>
                                      <p:tavLst>
                                        <p:tav tm="0">
                                          <p:val>
                                            <p:strVal val="#ppt_x"/>
                                          </p:val>
                                        </p:tav>
                                        <p:tav tm="100000">
                                          <p:val>
                                            <p:strVal val="#ppt_x"/>
                                          </p:val>
                                        </p:tav>
                                      </p:tavLst>
                                    </p:anim>
                                    <p:anim calcmode="lin" valueType="num">
                                      <p:cBhvr additive="base">
                                        <p:cTn id="98" dur="500" fill="hold"/>
                                        <p:tgtEl>
                                          <p:spTgt spid="1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500" fill="hold"/>
                                        <p:tgtEl>
                                          <p:spTgt spid="19"/>
                                        </p:tgtEl>
                                        <p:attrNameLst>
                                          <p:attrName>ppt_x</p:attrName>
                                        </p:attrNameLst>
                                      </p:cBhvr>
                                      <p:tavLst>
                                        <p:tav tm="0">
                                          <p:val>
                                            <p:strVal val="#ppt_x"/>
                                          </p:val>
                                        </p:tav>
                                        <p:tav tm="100000">
                                          <p:val>
                                            <p:strVal val="#ppt_x"/>
                                          </p:val>
                                        </p:tav>
                                      </p:tavLst>
                                    </p:anim>
                                    <p:anim calcmode="lin" valueType="num">
                                      <p:cBhvr additive="base">
                                        <p:cTn id="102" dur="500" fill="hold"/>
                                        <p:tgtEl>
                                          <p:spTgt spid="19"/>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anim calcmode="lin" valueType="num">
                                      <p:cBhvr additive="base">
                                        <p:cTn id="105" dur="500" fill="hold"/>
                                        <p:tgtEl>
                                          <p:spTgt spid="20"/>
                                        </p:tgtEl>
                                        <p:attrNameLst>
                                          <p:attrName>ppt_x</p:attrName>
                                        </p:attrNameLst>
                                      </p:cBhvr>
                                      <p:tavLst>
                                        <p:tav tm="0">
                                          <p:val>
                                            <p:strVal val="#ppt_x"/>
                                          </p:val>
                                        </p:tav>
                                        <p:tav tm="100000">
                                          <p:val>
                                            <p:strVal val="#ppt_x"/>
                                          </p:val>
                                        </p:tav>
                                      </p:tavLst>
                                    </p:anim>
                                    <p:anim calcmode="lin" valueType="num">
                                      <p:cBhvr additive="base">
                                        <p:cTn id="106" dur="500" fill="hold"/>
                                        <p:tgtEl>
                                          <p:spTgt spid="20"/>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1"/>
                                        </p:tgtEl>
                                        <p:attrNameLst>
                                          <p:attrName>style.visibility</p:attrName>
                                        </p:attrNameLst>
                                      </p:cBhvr>
                                      <p:to>
                                        <p:strVal val="visible"/>
                                      </p:to>
                                    </p:set>
                                    <p:anim calcmode="lin" valueType="num">
                                      <p:cBhvr additive="base">
                                        <p:cTn id="109" dur="500" fill="hold"/>
                                        <p:tgtEl>
                                          <p:spTgt spid="21"/>
                                        </p:tgtEl>
                                        <p:attrNameLst>
                                          <p:attrName>ppt_x</p:attrName>
                                        </p:attrNameLst>
                                      </p:cBhvr>
                                      <p:tavLst>
                                        <p:tav tm="0">
                                          <p:val>
                                            <p:strVal val="#ppt_x"/>
                                          </p:val>
                                        </p:tav>
                                        <p:tav tm="100000">
                                          <p:val>
                                            <p:strVal val="#ppt_x"/>
                                          </p:val>
                                        </p:tav>
                                      </p:tavLst>
                                    </p:anim>
                                    <p:anim calcmode="lin" valueType="num">
                                      <p:cBhvr additive="base">
                                        <p:cTn id="11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4" grpId="1"/>
      <p:bldP spid="16" grpId="0" animBg="1"/>
      <p:bldP spid="17" grpId="0" animBg="1"/>
      <p:bldP spid="18"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D91B71-752E-184A-ACA6-62943059E957}"/>
              </a:ext>
            </a:extLst>
          </p:cNvPr>
          <p:cNvSpPr>
            <a:spLocks noGrp="1"/>
          </p:cNvSpPr>
          <p:nvPr>
            <p:ph type="title"/>
          </p:nvPr>
        </p:nvSpPr>
        <p:spPr>
          <a:xfrm>
            <a:off x="484772" y="339726"/>
            <a:ext cx="8596668" cy="1320800"/>
          </a:xfrm>
        </p:spPr>
        <p:txBody>
          <a:bodyPr>
            <a:normAutofit/>
          </a:bodyPr>
          <a:lstStyle/>
          <a:p>
            <a:r>
              <a:rPr kumimoji="1" lang="ja-JP" altLang="en-US" sz="4400"/>
              <a:t>システム構成図</a:t>
            </a:r>
          </a:p>
        </p:txBody>
      </p:sp>
      <p:sp>
        <p:nvSpPr>
          <p:cNvPr id="3" name="コンテンツ プレースホルダー 2">
            <a:extLst>
              <a:ext uri="{FF2B5EF4-FFF2-40B4-BE49-F238E27FC236}">
                <a16:creationId xmlns:a16="http://schemas.microsoft.com/office/drawing/2014/main" id="{7480AA5E-DEE5-1A40-950E-8072420D5030}"/>
              </a:ext>
            </a:extLst>
          </p:cNvPr>
          <p:cNvSpPr>
            <a:spLocks noGrp="1"/>
          </p:cNvSpPr>
          <p:nvPr>
            <p:ph idx="1"/>
          </p:nvPr>
        </p:nvSpPr>
        <p:spPr>
          <a:xfrm>
            <a:off x="0" y="1616802"/>
            <a:ext cx="6291178" cy="4901472"/>
          </a:xfrm>
        </p:spPr>
        <p:txBody>
          <a:bodyPr>
            <a:normAutofit/>
          </a:bodyPr>
          <a:lstStyle/>
          <a:p>
            <a:r>
              <a:rPr kumimoji="1" lang="ja-JP" altLang="en-US" sz="2800"/>
              <a:t>主に４つのシステム</a:t>
            </a:r>
            <a:endParaRPr kumimoji="1" lang="en-US" altLang="ja-JP" sz="2800" dirty="0"/>
          </a:p>
          <a:p>
            <a:pPr lvl="1"/>
            <a:r>
              <a:rPr kumimoji="1" lang="ja-JP" altLang="en-US" sz="2400"/>
              <a:t>姿勢推定機能：首，背中の姿勢を推定</a:t>
            </a:r>
            <a:endParaRPr kumimoji="1" lang="en-US" altLang="ja-JP" sz="2400" dirty="0"/>
          </a:p>
          <a:p>
            <a:pPr lvl="1"/>
            <a:endParaRPr kumimoji="1" lang="en-US" altLang="ja-JP" sz="2400" dirty="0"/>
          </a:p>
          <a:p>
            <a:pPr lvl="1"/>
            <a:r>
              <a:rPr lang="ja-JP" altLang="en-US" sz="2400"/>
              <a:t>表情推定機能：顔の表情を推定</a:t>
            </a:r>
            <a:endParaRPr lang="en-US" altLang="ja-JP" sz="2400" dirty="0"/>
          </a:p>
          <a:p>
            <a:pPr lvl="1"/>
            <a:endParaRPr lang="en-US" altLang="ja-JP" sz="2400" dirty="0"/>
          </a:p>
          <a:p>
            <a:pPr lvl="1"/>
            <a:r>
              <a:rPr kumimoji="1" lang="ja-JP" altLang="en-US" sz="2400"/>
              <a:t>音楽再生機能：表情推定結果から気持ちを緩和させる音楽を再生</a:t>
            </a:r>
            <a:endParaRPr kumimoji="1" lang="en-US" altLang="ja-JP" sz="2400" dirty="0"/>
          </a:p>
          <a:p>
            <a:pPr lvl="1"/>
            <a:endParaRPr kumimoji="1" lang="en-US" altLang="ja-JP" sz="2400" dirty="0"/>
          </a:p>
          <a:p>
            <a:pPr lvl="1"/>
            <a:r>
              <a:rPr lang="ja-JP" altLang="en-US" sz="2400"/>
              <a:t>クラウド管理機能：姿勢，表情推定結果を保存，グラフで可視化</a:t>
            </a:r>
            <a:endParaRPr lang="en-US" altLang="ja-JP" sz="2400" dirty="0"/>
          </a:p>
          <a:p>
            <a:pPr lvl="1"/>
            <a:endParaRPr kumimoji="1" lang="en-US" altLang="ja-JP" sz="1800" dirty="0"/>
          </a:p>
        </p:txBody>
      </p:sp>
      <p:pic>
        <p:nvPicPr>
          <p:cNvPr id="7" name="図 6">
            <a:extLst>
              <a:ext uri="{FF2B5EF4-FFF2-40B4-BE49-F238E27FC236}">
                <a16:creationId xmlns:a16="http://schemas.microsoft.com/office/drawing/2014/main" id="{53C6D80B-8DC3-1342-BC10-2B3695191828}"/>
              </a:ext>
            </a:extLst>
          </p:cNvPr>
          <p:cNvPicPr>
            <a:picLocks noChangeAspect="1"/>
          </p:cNvPicPr>
          <p:nvPr/>
        </p:nvPicPr>
        <p:blipFill>
          <a:blip r:embed="rId3"/>
          <a:stretch>
            <a:fillRect/>
          </a:stretch>
        </p:blipFill>
        <p:spPr>
          <a:xfrm>
            <a:off x="6119924" y="1660526"/>
            <a:ext cx="5923031" cy="4377965"/>
          </a:xfrm>
          <a:prstGeom prst="rect">
            <a:avLst/>
          </a:prstGeom>
        </p:spPr>
      </p:pic>
    </p:spTree>
    <p:extLst>
      <p:ext uri="{BB962C8B-B14F-4D97-AF65-F5344CB8AC3E}">
        <p14:creationId xmlns:p14="http://schemas.microsoft.com/office/powerpoint/2010/main" val="2782773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486FC-4A9B-3B4D-B7D6-9635C77EF95A}"/>
              </a:ext>
            </a:extLst>
          </p:cNvPr>
          <p:cNvSpPr>
            <a:spLocks noGrp="1"/>
          </p:cNvSpPr>
          <p:nvPr>
            <p:ph type="title"/>
          </p:nvPr>
        </p:nvSpPr>
        <p:spPr>
          <a:xfrm>
            <a:off x="336371" y="284136"/>
            <a:ext cx="8596668" cy="1320800"/>
          </a:xfrm>
        </p:spPr>
        <p:txBody>
          <a:bodyPr>
            <a:normAutofit/>
          </a:bodyPr>
          <a:lstStyle/>
          <a:p>
            <a:r>
              <a:rPr kumimoji="1" lang="ja-JP" altLang="en-US" sz="4400"/>
              <a:t>実際の作業動画</a:t>
            </a:r>
          </a:p>
        </p:txBody>
      </p:sp>
      <p:pic>
        <p:nvPicPr>
          <p:cNvPr id="6" name="完成(最終版)" descr="完成(最終版)">
            <a:hlinkClick r:id="" action="ppaction://media"/>
            <a:extLst>
              <a:ext uri="{FF2B5EF4-FFF2-40B4-BE49-F238E27FC236}">
                <a16:creationId xmlns:a16="http://schemas.microsoft.com/office/drawing/2014/main" id="{0FD01D4D-E4B2-6745-A101-827DEEFA8AB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03367" y="1066079"/>
            <a:ext cx="9985265" cy="5616281"/>
          </a:xfrm>
        </p:spPr>
      </p:pic>
    </p:spTree>
    <p:extLst>
      <p:ext uri="{BB962C8B-B14F-4D97-AF65-F5344CB8AC3E}">
        <p14:creationId xmlns:p14="http://schemas.microsoft.com/office/powerpoint/2010/main" val="362491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9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75848A-BD9F-F443-A145-29E14B8C851E}"/>
              </a:ext>
            </a:extLst>
          </p:cNvPr>
          <p:cNvSpPr>
            <a:spLocks noGrp="1"/>
          </p:cNvSpPr>
          <p:nvPr>
            <p:ph type="title"/>
          </p:nvPr>
        </p:nvSpPr>
        <p:spPr/>
        <p:txBody>
          <a:bodyPr/>
          <a:lstStyle/>
          <a:p>
            <a:r>
              <a:rPr kumimoji="1" lang="ja-JP" altLang="en-US"/>
              <a:t>クラウドで保存されたデータ　</a:t>
            </a:r>
          </a:p>
        </p:txBody>
      </p:sp>
      <p:pic>
        <p:nvPicPr>
          <p:cNvPr id="4" name="コンテンツ プレースホルダー 3">
            <a:extLst>
              <a:ext uri="{FF2B5EF4-FFF2-40B4-BE49-F238E27FC236}">
                <a16:creationId xmlns:a16="http://schemas.microsoft.com/office/drawing/2014/main" id="{84CED8A4-C189-424B-B9A7-766E768B1B7B}"/>
              </a:ext>
            </a:extLst>
          </p:cNvPr>
          <p:cNvPicPr>
            <a:picLocks noGrp="1" noChangeAspect="1"/>
          </p:cNvPicPr>
          <p:nvPr>
            <p:ph idx="1"/>
          </p:nvPr>
        </p:nvPicPr>
        <p:blipFill>
          <a:blip r:embed="rId2"/>
          <a:stretch>
            <a:fillRect/>
          </a:stretch>
        </p:blipFill>
        <p:spPr>
          <a:xfrm>
            <a:off x="668033" y="2297518"/>
            <a:ext cx="5244671" cy="3255637"/>
          </a:xfrm>
          <a:prstGeom prst="rect">
            <a:avLst/>
          </a:prstGeom>
        </p:spPr>
      </p:pic>
      <p:pic>
        <p:nvPicPr>
          <p:cNvPr id="6" name="図 5">
            <a:extLst>
              <a:ext uri="{FF2B5EF4-FFF2-40B4-BE49-F238E27FC236}">
                <a16:creationId xmlns:a16="http://schemas.microsoft.com/office/drawing/2014/main" id="{E4F6CB58-5A29-5747-86F4-6025DE813D34}"/>
              </a:ext>
            </a:extLst>
          </p:cNvPr>
          <p:cNvPicPr>
            <a:picLocks noChangeAspect="1"/>
          </p:cNvPicPr>
          <p:nvPr/>
        </p:nvPicPr>
        <p:blipFill>
          <a:blip r:embed="rId3"/>
          <a:stretch>
            <a:fillRect/>
          </a:stretch>
        </p:blipFill>
        <p:spPr>
          <a:xfrm>
            <a:off x="6272036" y="2297518"/>
            <a:ext cx="5251931" cy="3255637"/>
          </a:xfrm>
          <a:prstGeom prst="rect">
            <a:avLst/>
          </a:prstGeom>
        </p:spPr>
      </p:pic>
      <p:sp>
        <p:nvSpPr>
          <p:cNvPr id="8" name="テキスト ボックス 7">
            <a:extLst>
              <a:ext uri="{FF2B5EF4-FFF2-40B4-BE49-F238E27FC236}">
                <a16:creationId xmlns:a16="http://schemas.microsoft.com/office/drawing/2014/main" id="{86A8E076-0108-2844-AFC3-045DF0701918}"/>
              </a:ext>
            </a:extLst>
          </p:cNvPr>
          <p:cNvSpPr txBox="1"/>
          <p:nvPr/>
        </p:nvSpPr>
        <p:spPr>
          <a:xfrm>
            <a:off x="668033" y="1774298"/>
            <a:ext cx="3416320" cy="523220"/>
          </a:xfrm>
          <a:prstGeom prst="rect">
            <a:avLst/>
          </a:prstGeom>
          <a:noFill/>
        </p:spPr>
        <p:txBody>
          <a:bodyPr wrap="none" rtlCol="0">
            <a:spAutoFit/>
          </a:bodyPr>
          <a:lstStyle/>
          <a:p>
            <a:r>
              <a:rPr kumimoji="1" lang="ja-JP" altLang="en-US" sz="2800"/>
              <a:t>可視化例：円グラフ</a:t>
            </a:r>
          </a:p>
        </p:txBody>
      </p:sp>
    </p:spTree>
    <p:extLst>
      <p:ext uri="{BB962C8B-B14F-4D97-AF65-F5344CB8AC3E}">
        <p14:creationId xmlns:p14="http://schemas.microsoft.com/office/powerpoint/2010/main" val="345748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F2332F-0D0E-8942-8278-2C9A0BBFF8AF}"/>
              </a:ext>
            </a:extLst>
          </p:cNvPr>
          <p:cNvSpPr>
            <a:spLocks noGrp="1"/>
          </p:cNvSpPr>
          <p:nvPr>
            <p:ph type="title"/>
          </p:nvPr>
        </p:nvSpPr>
        <p:spPr>
          <a:xfrm>
            <a:off x="351869" y="284136"/>
            <a:ext cx="8596668" cy="1320800"/>
          </a:xfrm>
        </p:spPr>
        <p:txBody>
          <a:bodyPr>
            <a:normAutofit/>
          </a:bodyPr>
          <a:lstStyle/>
          <a:p>
            <a:r>
              <a:rPr kumimoji="1" lang="ja-JP" altLang="en-US" sz="4400"/>
              <a:t>まとめ</a:t>
            </a:r>
          </a:p>
        </p:txBody>
      </p:sp>
      <p:sp>
        <p:nvSpPr>
          <p:cNvPr id="3" name="コンテンツ プレースホルダー 2">
            <a:extLst>
              <a:ext uri="{FF2B5EF4-FFF2-40B4-BE49-F238E27FC236}">
                <a16:creationId xmlns:a16="http://schemas.microsoft.com/office/drawing/2014/main" id="{4B37A158-2F37-C742-A09E-9F17B2DB6CE9}"/>
              </a:ext>
            </a:extLst>
          </p:cNvPr>
          <p:cNvSpPr>
            <a:spLocks noGrp="1"/>
          </p:cNvSpPr>
          <p:nvPr>
            <p:ph idx="1"/>
          </p:nvPr>
        </p:nvSpPr>
        <p:spPr>
          <a:xfrm>
            <a:off x="473528" y="979713"/>
            <a:ext cx="11718472" cy="5755195"/>
          </a:xfrm>
        </p:spPr>
        <p:txBody>
          <a:bodyPr>
            <a:normAutofit/>
          </a:bodyPr>
          <a:lstStyle/>
          <a:p>
            <a:r>
              <a:rPr kumimoji="1" lang="ja-JP" altLang="en-US" sz="2400"/>
              <a:t>デスクワーク作業者の心身の健康管理システム「まぴっどくん」を作成した</a:t>
            </a:r>
            <a:r>
              <a:rPr kumimoji="1" lang="ja-JP" altLang="en-US" sz="2000"/>
              <a:t>．</a:t>
            </a:r>
            <a:endParaRPr kumimoji="1" lang="en-US" altLang="ja-JP" sz="2000" dirty="0"/>
          </a:p>
          <a:p>
            <a:endParaRPr kumimoji="1" lang="en-US" altLang="ja-JP" sz="2000" dirty="0"/>
          </a:p>
          <a:p>
            <a:endParaRPr kumimoji="1" lang="en-US" altLang="ja-JP" sz="2000" dirty="0"/>
          </a:p>
          <a:p>
            <a:r>
              <a:rPr lang="ja-JP" altLang="en-US" sz="2400"/>
              <a:t>作業姿勢を直すようにアナウンスしたり，クラウド上で記録や管理するだけでなく，</a:t>
            </a:r>
            <a:r>
              <a:rPr lang="en-US" altLang="ja-JP" sz="2400" dirty="0" err="1"/>
              <a:t>Spresense</a:t>
            </a:r>
            <a:r>
              <a:rPr lang="ja-JP" altLang="en-US" sz="2400"/>
              <a:t>のハイレゾ音楽再生機能を利用してストレス軽減も行うことで</a:t>
            </a:r>
            <a:endParaRPr lang="en-US" altLang="ja-JP" sz="2400" dirty="0"/>
          </a:p>
          <a:p>
            <a:pPr marL="0" indent="0">
              <a:buNone/>
            </a:pPr>
            <a:r>
              <a:rPr lang="ja-JP" altLang="en-US" sz="2400">
                <a:solidFill>
                  <a:srgbClr val="FF0000"/>
                </a:solidFill>
              </a:rPr>
              <a:t>　作業効率の向上</a:t>
            </a:r>
            <a:r>
              <a:rPr lang="ja-JP" altLang="en-US" sz="2400"/>
              <a:t>につながると考えられる．</a:t>
            </a:r>
            <a:endParaRPr lang="en-US" altLang="ja-JP" sz="2400" dirty="0"/>
          </a:p>
          <a:p>
            <a:endParaRPr lang="en-US" altLang="ja-JP" sz="2000" dirty="0"/>
          </a:p>
          <a:p>
            <a:pPr marL="0" indent="0">
              <a:buNone/>
            </a:pPr>
            <a:endParaRPr lang="en-US" altLang="ja-JP" sz="2000" dirty="0"/>
          </a:p>
          <a:p>
            <a:r>
              <a:rPr lang="ja-JP" altLang="en-US" sz="2400"/>
              <a:t>今後の展望</a:t>
            </a:r>
            <a:endParaRPr lang="en-US" altLang="ja-JP" sz="2400" dirty="0"/>
          </a:p>
          <a:p>
            <a:pPr marL="0" indent="0">
              <a:buNone/>
            </a:pPr>
            <a:r>
              <a:rPr lang="en-US" altLang="ja-JP" sz="2400" dirty="0"/>
              <a:t>     </a:t>
            </a:r>
            <a:r>
              <a:rPr lang="ja-JP" altLang="en-US" sz="2400"/>
              <a:t>カメラ２台⇨１台などよりコンパクトにして実用性をあげる．</a:t>
            </a:r>
            <a:endParaRPr lang="en-US" altLang="ja-JP" sz="2400" dirty="0"/>
          </a:p>
          <a:p>
            <a:pPr marL="0" indent="0">
              <a:buNone/>
            </a:pPr>
            <a:r>
              <a:rPr lang="en-US" altLang="ja-JP" sz="2400" dirty="0"/>
              <a:t>     </a:t>
            </a:r>
            <a:r>
              <a:rPr lang="ja-JP" altLang="en-US" sz="2400"/>
              <a:t>ラズパイの機能を</a:t>
            </a:r>
            <a:r>
              <a:rPr lang="en-US" altLang="ja-JP" sz="2400" dirty="0" err="1"/>
              <a:t>Sprensense</a:t>
            </a:r>
            <a:r>
              <a:rPr lang="ja-JP" altLang="en-US" sz="2400"/>
              <a:t>に移行することで，ポータブル化を可能にさせる．</a:t>
            </a:r>
            <a:endParaRPr lang="en-US" altLang="ja-JP" sz="2400" dirty="0"/>
          </a:p>
          <a:p>
            <a:pPr marL="0" indent="0">
              <a:buNone/>
            </a:pPr>
            <a:endParaRPr lang="en-US" altLang="ja-JP" sz="2000" dirty="0"/>
          </a:p>
          <a:p>
            <a:pPr lvl="1"/>
            <a:endParaRPr lang="en-US" altLang="ja-JP" sz="1800" dirty="0"/>
          </a:p>
        </p:txBody>
      </p:sp>
    </p:spTree>
    <p:extLst>
      <p:ext uri="{BB962C8B-B14F-4D97-AF65-F5344CB8AC3E}">
        <p14:creationId xmlns:p14="http://schemas.microsoft.com/office/powerpoint/2010/main" val="337444407"/>
      </p:ext>
    </p:extLst>
  </p:cSld>
  <p:clrMapOvr>
    <a:masterClrMapping/>
  </p:clrMapOvr>
</p:sld>
</file>

<file path=ppt/theme/theme1.xml><?xml version="1.0" encoding="utf-8"?>
<a:theme xmlns:a="http://schemas.openxmlformats.org/drawingml/2006/main" name="ファセット">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ファセット</Template>
  <TotalTime>3154</TotalTime>
  <Words>713</Words>
  <Application>Microsoft Office PowerPoint</Application>
  <PresentationFormat>ワイド画面</PresentationFormat>
  <Paragraphs>87</Paragraphs>
  <Slides>9</Slides>
  <Notes>6</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9</vt:i4>
      </vt:variant>
    </vt:vector>
  </HeadingPairs>
  <TitlesOfParts>
    <vt:vector size="14" baseType="lpstr">
      <vt:lpstr>游ゴシック</vt:lpstr>
      <vt:lpstr>Arial</vt:lpstr>
      <vt:lpstr>Trebuchet MS</vt:lpstr>
      <vt:lpstr>Wingdings 3</vt:lpstr>
      <vt:lpstr>ファセット</vt:lpstr>
      <vt:lpstr>正しいネックで成績ボトルネックから脱却しよう！「まぴっどくん」 毎日定時帰宅チーム</vt:lpstr>
      <vt:lpstr>背景</vt:lpstr>
      <vt:lpstr>目標</vt:lpstr>
      <vt:lpstr>まぴっどくんとは？ </vt:lpstr>
      <vt:lpstr>「まぴっどくん」外観図</vt:lpstr>
      <vt:lpstr>システム構成図</vt:lpstr>
      <vt:lpstr>実際の作業動画</vt:lpstr>
      <vt:lpstr>クラウドで保存されたデータ　</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横松 大政</dc:creator>
  <cp:lastModifiedBy>名城大学 学生</cp:lastModifiedBy>
  <cp:revision>38</cp:revision>
  <dcterms:created xsi:type="dcterms:W3CDTF">2021-11-27T10:48:46Z</dcterms:created>
  <dcterms:modified xsi:type="dcterms:W3CDTF">2022-01-06T05:42:33Z</dcterms:modified>
</cp:coreProperties>
</file>